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0" r:id="rId16"/>
    <p:sldId id="261" r:id="rId17"/>
    <p:sldId id="271" r:id="rId18"/>
    <p:sldId id="273" r:id="rId19"/>
    <p:sldId id="274" r:id="rId20"/>
    <p:sldId id="285" r:id="rId21"/>
    <p:sldId id="283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4" r:id="rId31"/>
    <p:sldId id="287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73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-210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0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10BB94-8B45-4D27-ADCC-84D60E1C3E20}" type="doc">
      <dgm:prSet loTypeId="urn:microsoft.com/office/officeart/2005/8/layout/vList4#1" loCatId="list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ru-RU"/>
        </a:p>
      </dgm:t>
    </dgm:pt>
    <dgm:pt modelId="{680EBE3F-4DDA-4E30-8322-C5F98D13CF9B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Познавательные</a:t>
          </a:r>
          <a:r>
            <a:rPr lang="ru-RU" sz="2400" dirty="0" smtClean="0">
              <a:solidFill>
                <a:srgbClr val="FFFF00"/>
              </a:solidFill>
            </a:rPr>
            <a:t>: </a:t>
          </a:r>
          <a:r>
            <a:rPr lang="ru-RU" sz="2400" dirty="0" smtClean="0"/>
            <a:t>нехватка знаний, неумение работать с тестовыми заданиями.</a:t>
          </a:r>
          <a:endParaRPr lang="ru-RU" sz="2400" dirty="0">
            <a:solidFill>
              <a:srgbClr val="FFFF00"/>
            </a:solidFill>
          </a:endParaRPr>
        </a:p>
      </dgm:t>
    </dgm:pt>
    <dgm:pt modelId="{6DB6F9EC-E84F-4C64-A058-173A004C9B8B}" type="parTrans" cxnId="{956AF777-CB04-408E-8740-F6B730A586F4}">
      <dgm:prSet/>
      <dgm:spPr/>
      <dgm:t>
        <a:bodyPr/>
        <a:lstStyle/>
        <a:p>
          <a:endParaRPr lang="ru-RU"/>
        </a:p>
      </dgm:t>
    </dgm:pt>
    <dgm:pt modelId="{B0150630-4EC4-4759-A85A-8868BCAB514B}" type="sibTrans" cxnId="{956AF777-CB04-408E-8740-F6B730A586F4}">
      <dgm:prSet/>
      <dgm:spPr/>
      <dgm:t>
        <a:bodyPr/>
        <a:lstStyle/>
        <a:p>
          <a:endParaRPr lang="ru-RU"/>
        </a:p>
      </dgm:t>
    </dgm:pt>
    <dgm:pt modelId="{62E1DD7F-F2DC-463C-A42D-B77006977439}">
      <dgm:prSet phldrT="[Текст]" custT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Личностные</a:t>
          </a:r>
          <a:r>
            <a:rPr lang="ru-RU" sz="2400" dirty="0" smtClean="0"/>
            <a:t>: незнание процедуры, отсутствие возможности получить поддержку взрослых, повышенный уровень тревоги.</a:t>
          </a:r>
          <a:endParaRPr lang="ru-RU" sz="2400" dirty="0"/>
        </a:p>
      </dgm:t>
    </dgm:pt>
    <dgm:pt modelId="{1C591B4B-6A91-4DCE-ACA7-DF89C9C53081}" type="parTrans" cxnId="{738775D6-5EF1-4728-8C87-910FAEBA09F9}">
      <dgm:prSet/>
      <dgm:spPr/>
      <dgm:t>
        <a:bodyPr/>
        <a:lstStyle/>
        <a:p>
          <a:endParaRPr lang="ru-RU"/>
        </a:p>
      </dgm:t>
    </dgm:pt>
    <dgm:pt modelId="{079A2FC5-9BF4-481C-A7D8-8FBD6FC5549A}" type="sibTrans" cxnId="{738775D6-5EF1-4728-8C87-910FAEBA09F9}">
      <dgm:prSet/>
      <dgm:spPr/>
      <dgm:t>
        <a:bodyPr/>
        <a:lstStyle/>
        <a:p>
          <a:endParaRPr lang="ru-RU"/>
        </a:p>
      </dgm:t>
    </dgm:pt>
    <dgm:pt modelId="{DC045076-8157-4161-9B46-66F87C2FAC0E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Психологические</a:t>
          </a:r>
          <a:r>
            <a:rPr lang="ru-RU" sz="2000" dirty="0" smtClean="0"/>
            <a:t>: </a:t>
          </a:r>
          <a:r>
            <a:rPr lang="ru-RU" sz="1800" dirty="0" smtClean="0"/>
            <a:t>разочарование в себе и близких; уход в себя; потеря веры в свое настоящее и будущее; эмоциональная расторможенность; когнитивный ступор; утеря личностной значимости и ценности собственной жизни.</a:t>
          </a:r>
          <a:endParaRPr lang="ru-RU" sz="1800" dirty="0"/>
        </a:p>
      </dgm:t>
    </dgm:pt>
    <dgm:pt modelId="{D22D7FB3-1393-4F8D-A739-80CE16D3164C}" type="parTrans" cxnId="{AC69CCB2-4E44-4486-8E3F-23D8414693E6}">
      <dgm:prSet/>
      <dgm:spPr/>
      <dgm:t>
        <a:bodyPr/>
        <a:lstStyle/>
        <a:p>
          <a:endParaRPr lang="ru-RU"/>
        </a:p>
      </dgm:t>
    </dgm:pt>
    <dgm:pt modelId="{B3D0B5A3-9976-48C4-B2D9-D572909FDF8D}" type="sibTrans" cxnId="{AC69CCB2-4E44-4486-8E3F-23D8414693E6}">
      <dgm:prSet/>
      <dgm:spPr/>
      <dgm:t>
        <a:bodyPr/>
        <a:lstStyle/>
        <a:p>
          <a:endParaRPr lang="ru-RU"/>
        </a:p>
      </dgm:t>
    </dgm:pt>
    <dgm:pt modelId="{F8D529A8-9FB4-4FB4-8F1F-9FDA39B48957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Процессуальные</a:t>
          </a:r>
          <a:r>
            <a:rPr lang="ru-RU" sz="2400" dirty="0" smtClean="0"/>
            <a:t>: незнание процедуры, отсутствие четкой стратегии деятельности.</a:t>
          </a:r>
          <a:endParaRPr lang="ru-RU" sz="2400" dirty="0"/>
        </a:p>
      </dgm:t>
    </dgm:pt>
    <dgm:pt modelId="{902F6650-BB54-436D-9EA1-CBAC50C1DC05}" type="parTrans" cxnId="{7E6718B3-D5B9-4C00-ADFF-C15F103F3A72}">
      <dgm:prSet/>
      <dgm:spPr/>
      <dgm:t>
        <a:bodyPr/>
        <a:lstStyle/>
        <a:p>
          <a:endParaRPr lang="ru-RU"/>
        </a:p>
      </dgm:t>
    </dgm:pt>
    <dgm:pt modelId="{026F3F27-03CF-4203-A6D1-33CFA4392BA7}" type="sibTrans" cxnId="{7E6718B3-D5B9-4C00-ADFF-C15F103F3A72}">
      <dgm:prSet/>
      <dgm:spPr/>
      <dgm:t>
        <a:bodyPr/>
        <a:lstStyle/>
        <a:p>
          <a:endParaRPr lang="ru-RU"/>
        </a:p>
      </dgm:t>
    </dgm:pt>
    <dgm:pt modelId="{7268392A-6B91-46A1-A238-C5E80DD6DD7C}" type="pres">
      <dgm:prSet presAssocID="{F910BB94-8B45-4D27-ADCC-84D60E1C3E2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C8F8AC-7CEA-4399-A8A5-69ED0DA56FDE}" type="pres">
      <dgm:prSet presAssocID="{680EBE3F-4DDA-4E30-8322-C5F98D13CF9B}" presName="comp" presStyleCnt="0"/>
      <dgm:spPr/>
    </dgm:pt>
    <dgm:pt modelId="{E3397F38-8768-4523-8115-8C1FD5DEE830}" type="pres">
      <dgm:prSet presAssocID="{680EBE3F-4DDA-4E30-8322-C5F98D13CF9B}" presName="box" presStyleLbl="node1" presStyleIdx="0" presStyleCnt="4" custLinFactNeighborX="98"/>
      <dgm:spPr/>
      <dgm:t>
        <a:bodyPr/>
        <a:lstStyle/>
        <a:p>
          <a:endParaRPr lang="ru-RU"/>
        </a:p>
      </dgm:t>
    </dgm:pt>
    <dgm:pt modelId="{7B3C310F-A7F4-4C18-B41C-75C03CA66678}" type="pres">
      <dgm:prSet presAssocID="{680EBE3F-4DDA-4E30-8322-C5F98D13CF9B}" presName="img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</dgm:spPr>
      <dgm:t>
        <a:bodyPr/>
        <a:lstStyle/>
        <a:p>
          <a:endParaRPr lang="ru-RU"/>
        </a:p>
      </dgm:t>
    </dgm:pt>
    <dgm:pt modelId="{85DFA7C7-96C8-43D9-91FF-87AEB3EA5491}" type="pres">
      <dgm:prSet presAssocID="{680EBE3F-4DDA-4E30-8322-C5F98D13CF9B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432ED6-B86E-4C58-AEED-BD4F0D64DE5E}" type="pres">
      <dgm:prSet presAssocID="{B0150630-4EC4-4759-A85A-8868BCAB514B}" presName="spacer" presStyleCnt="0"/>
      <dgm:spPr/>
    </dgm:pt>
    <dgm:pt modelId="{2FD257C2-9D42-456D-90EF-D25E8A2C4D3C}" type="pres">
      <dgm:prSet presAssocID="{62E1DD7F-F2DC-463C-A42D-B77006977439}" presName="comp" presStyleCnt="0"/>
      <dgm:spPr/>
    </dgm:pt>
    <dgm:pt modelId="{584D93FF-C2AC-4F72-91F0-38A82DF0AD6D}" type="pres">
      <dgm:prSet presAssocID="{62E1DD7F-F2DC-463C-A42D-B77006977439}" presName="box" presStyleLbl="node1" presStyleIdx="1" presStyleCnt="4"/>
      <dgm:spPr/>
      <dgm:t>
        <a:bodyPr/>
        <a:lstStyle/>
        <a:p>
          <a:endParaRPr lang="ru-RU"/>
        </a:p>
      </dgm:t>
    </dgm:pt>
    <dgm:pt modelId="{2D51E6A4-A49E-41FB-8D76-BEAA20982C8D}" type="pres">
      <dgm:prSet presAssocID="{62E1DD7F-F2DC-463C-A42D-B77006977439}" presName="img" presStyleLbl="fgImgPlace1" presStyleIdx="1" presStyleCnt="4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</dgm:spPr>
      <dgm:t>
        <a:bodyPr/>
        <a:lstStyle/>
        <a:p>
          <a:endParaRPr lang="ru-RU"/>
        </a:p>
      </dgm:t>
    </dgm:pt>
    <dgm:pt modelId="{D70D8CCA-D9A5-4EF8-A4BD-1F608DFCC947}" type="pres">
      <dgm:prSet presAssocID="{62E1DD7F-F2DC-463C-A42D-B77006977439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C5720-207A-4188-8A46-A8545847ECB0}" type="pres">
      <dgm:prSet presAssocID="{079A2FC5-9BF4-481C-A7D8-8FBD6FC5549A}" presName="spacer" presStyleCnt="0"/>
      <dgm:spPr/>
    </dgm:pt>
    <dgm:pt modelId="{2FD30056-F18F-4797-9EBD-6B140B0A3822}" type="pres">
      <dgm:prSet presAssocID="{F8D529A8-9FB4-4FB4-8F1F-9FDA39B48957}" presName="comp" presStyleCnt="0"/>
      <dgm:spPr/>
    </dgm:pt>
    <dgm:pt modelId="{0CB3E1C0-78F3-47D9-B1BB-6771005F6563}" type="pres">
      <dgm:prSet presAssocID="{F8D529A8-9FB4-4FB4-8F1F-9FDA39B48957}" presName="box" presStyleLbl="node1" presStyleIdx="2" presStyleCnt="4" custScaleY="81757"/>
      <dgm:spPr/>
      <dgm:t>
        <a:bodyPr/>
        <a:lstStyle/>
        <a:p>
          <a:endParaRPr lang="ru-RU"/>
        </a:p>
      </dgm:t>
    </dgm:pt>
    <dgm:pt modelId="{4A95A2B5-18EC-46BB-9767-4EEF4CBBFA4A}" type="pres">
      <dgm:prSet presAssocID="{F8D529A8-9FB4-4FB4-8F1F-9FDA39B48957}" presName="img" presStyleLbl="fgImgPlace1" presStyleIdx="2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</dgm:spPr>
      <dgm:t>
        <a:bodyPr/>
        <a:lstStyle/>
        <a:p>
          <a:endParaRPr lang="ru-RU"/>
        </a:p>
      </dgm:t>
    </dgm:pt>
    <dgm:pt modelId="{93D2669D-5FEC-48A6-B93B-C2F768B17609}" type="pres">
      <dgm:prSet presAssocID="{F8D529A8-9FB4-4FB4-8F1F-9FDA39B48957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07417E-8962-41AB-AD91-EFCCEA1654BB}" type="pres">
      <dgm:prSet presAssocID="{026F3F27-03CF-4203-A6D1-33CFA4392BA7}" presName="spacer" presStyleCnt="0"/>
      <dgm:spPr/>
    </dgm:pt>
    <dgm:pt modelId="{F3E69FF2-A5ED-4C92-978A-F7D6818F3C84}" type="pres">
      <dgm:prSet presAssocID="{DC045076-8157-4161-9B46-66F87C2FAC0E}" presName="comp" presStyleCnt="0"/>
      <dgm:spPr/>
    </dgm:pt>
    <dgm:pt modelId="{E3A47905-7F62-4E1F-AC91-D87CCB5F9D3F}" type="pres">
      <dgm:prSet presAssocID="{DC045076-8157-4161-9B46-66F87C2FAC0E}" presName="box" presStyleLbl="node1" presStyleIdx="3" presStyleCnt="4"/>
      <dgm:spPr/>
      <dgm:t>
        <a:bodyPr/>
        <a:lstStyle/>
        <a:p>
          <a:endParaRPr lang="ru-RU"/>
        </a:p>
      </dgm:t>
    </dgm:pt>
    <dgm:pt modelId="{0987E161-D0EB-49B9-9E66-F3424678DFD7}" type="pres">
      <dgm:prSet presAssocID="{DC045076-8157-4161-9B46-66F87C2FAC0E}" presName="img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</dgm:spPr>
      <dgm:t>
        <a:bodyPr/>
        <a:lstStyle/>
        <a:p>
          <a:endParaRPr lang="ru-RU"/>
        </a:p>
      </dgm:t>
    </dgm:pt>
    <dgm:pt modelId="{C1F45E82-ECF7-4C10-9360-547A6AF97509}" type="pres">
      <dgm:prSet presAssocID="{DC045076-8157-4161-9B46-66F87C2FAC0E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E64863-9FA7-4098-B17A-851B4953BFDE}" type="presOf" srcId="{DC045076-8157-4161-9B46-66F87C2FAC0E}" destId="{E3A47905-7F62-4E1F-AC91-D87CCB5F9D3F}" srcOrd="0" destOrd="0" presId="urn:microsoft.com/office/officeart/2005/8/layout/vList4#1"/>
    <dgm:cxn modelId="{89C635CA-EBD4-40F1-B9B9-ECDA2B6F50A8}" type="presOf" srcId="{F910BB94-8B45-4D27-ADCC-84D60E1C3E20}" destId="{7268392A-6B91-46A1-A238-C5E80DD6DD7C}" srcOrd="0" destOrd="0" presId="urn:microsoft.com/office/officeart/2005/8/layout/vList4#1"/>
    <dgm:cxn modelId="{29C2F17F-D1D8-4F81-B4E2-3AEEC1DDF822}" type="presOf" srcId="{680EBE3F-4DDA-4E30-8322-C5F98D13CF9B}" destId="{85DFA7C7-96C8-43D9-91FF-87AEB3EA5491}" srcOrd="1" destOrd="0" presId="urn:microsoft.com/office/officeart/2005/8/layout/vList4#1"/>
    <dgm:cxn modelId="{7E6718B3-D5B9-4C00-ADFF-C15F103F3A72}" srcId="{F910BB94-8B45-4D27-ADCC-84D60E1C3E20}" destId="{F8D529A8-9FB4-4FB4-8F1F-9FDA39B48957}" srcOrd="2" destOrd="0" parTransId="{902F6650-BB54-436D-9EA1-CBAC50C1DC05}" sibTransId="{026F3F27-03CF-4203-A6D1-33CFA4392BA7}"/>
    <dgm:cxn modelId="{4A423797-89BE-464E-8F11-BD377763C091}" type="presOf" srcId="{F8D529A8-9FB4-4FB4-8F1F-9FDA39B48957}" destId="{0CB3E1C0-78F3-47D9-B1BB-6771005F6563}" srcOrd="0" destOrd="0" presId="urn:microsoft.com/office/officeart/2005/8/layout/vList4#1"/>
    <dgm:cxn modelId="{AC69CCB2-4E44-4486-8E3F-23D8414693E6}" srcId="{F910BB94-8B45-4D27-ADCC-84D60E1C3E20}" destId="{DC045076-8157-4161-9B46-66F87C2FAC0E}" srcOrd="3" destOrd="0" parTransId="{D22D7FB3-1393-4F8D-A739-80CE16D3164C}" sibTransId="{B3D0B5A3-9976-48C4-B2D9-D572909FDF8D}"/>
    <dgm:cxn modelId="{956AF777-CB04-408E-8740-F6B730A586F4}" srcId="{F910BB94-8B45-4D27-ADCC-84D60E1C3E20}" destId="{680EBE3F-4DDA-4E30-8322-C5F98D13CF9B}" srcOrd="0" destOrd="0" parTransId="{6DB6F9EC-E84F-4C64-A058-173A004C9B8B}" sibTransId="{B0150630-4EC4-4759-A85A-8868BCAB514B}"/>
    <dgm:cxn modelId="{3027F42E-9E8B-41B1-9855-176A6809058B}" type="presOf" srcId="{DC045076-8157-4161-9B46-66F87C2FAC0E}" destId="{C1F45E82-ECF7-4C10-9360-547A6AF97509}" srcOrd="1" destOrd="0" presId="urn:microsoft.com/office/officeart/2005/8/layout/vList4#1"/>
    <dgm:cxn modelId="{9D77E994-BCC0-4F8D-986E-AC7DF2B3EBC9}" type="presOf" srcId="{F8D529A8-9FB4-4FB4-8F1F-9FDA39B48957}" destId="{93D2669D-5FEC-48A6-B93B-C2F768B17609}" srcOrd="1" destOrd="0" presId="urn:microsoft.com/office/officeart/2005/8/layout/vList4#1"/>
    <dgm:cxn modelId="{2D1D56E2-7011-4F46-BA98-A7CFB8EE1B3B}" type="presOf" srcId="{62E1DD7F-F2DC-463C-A42D-B77006977439}" destId="{584D93FF-C2AC-4F72-91F0-38A82DF0AD6D}" srcOrd="0" destOrd="0" presId="urn:microsoft.com/office/officeart/2005/8/layout/vList4#1"/>
    <dgm:cxn modelId="{738775D6-5EF1-4728-8C87-910FAEBA09F9}" srcId="{F910BB94-8B45-4D27-ADCC-84D60E1C3E20}" destId="{62E1DD7F-F2DC-463C-A42D-B77006977439}" srcOrd="1" destOrd="0" parTransId="{1C591B4B-6A91-4DCE-ACA7-DF89C9C53081}" sibTransId="{079A2FC5-9BF4-481C-A7D8-8FBD6FC5549A}"/>
    <dgm:cxn modelId="{F616B454-2D7D-44EB-9BD7-0B72096024E2}" type="presOf" srcId="{680EBE3F-4DDA-4E30-8322-C5F98D13CF9B}" destId="{E3397F38-8768-4523-8115-8C1FD5DEE830}" srcOrd="0" destOrd="0" presId="urn:microsoft.com/office/officeart/2005/8/layout/vList4#1"/>
    <dgm:cxn modelId="{AE345468-B128-4769-96A6-3E0A3403FEFC}" type="presOf" srcId="{62E1DD7F-F2DC-463C-A42D-B77006977439}" destId="{D70D8CCA-D9A5-4EF8-A4BD-1F608DFCC947}" srcOrd="1" destOrd="0" presId="urn:microsoft.com/office/officeart/2005/8/layout/vList4#1"/>
    <dgm:cxn modelId="{E86BA0C0-1A7E-4820-95E1-D72793277EA5}" type="presParOf" srcId="{7268392A-6B91-46A1-A238-C5E80DD6DD7C}" destId="{18C8F8AC-7CEA-4399-A8A5-69ED0DA56FDE}" srcOrd="0" destOrd="0" presId="urn:microsoft.com/office/officeart/2005/8/layout/vList4#1"/>
    <dgm:cxn modelId="{0B55A78A-74B4-4AB7-BAC2-A9329ACA6125}" type="presParOf" srcId="{18C8F8AC-7CEA-4399-A8A5-69ED0DA56FDE}" destId="{E3397F38-8768-4523-8115-8C1FD5DEE830}" srcOrd="0" destOrd="0" presId="urn:microsoft.com/office/officeart/2005/8/layout/vList4#1"/>
    <dgm:cxn modelId="{8219653A-806D-4A14-9906-11169A795A8E}" type="presParOf" srcId="{18C8F8AC-7CEA-4399-A8A5-69ED0DA56FDE}" destId="{7B3C310F-A7F4-4C18-B41C-75C03CA66678}" srcOrd="1" destOrd="0" presId="urn:microsoft.com/office/officeart/2005/8/layout/vList4#1"/>
    <dgm:cxn modelId="{0E7ED891-9807-42D4-8183-21F365D92D89}" type="presParOf" srcId="{18C8F8AC-7CEA-4399-A8A5-69ED0DA56FDE}" destId="{85DFA7C7-96C8-43D9-91FF-87AEB3EA5491}" srcOrd="2" destOrd="0" presId="urn:microsoft.com/office/officeart/2005/8/layout/vList4#1"/>
    <dgm:cxn modelId="{817EBDBA-21FB-423E-BBE3-7E8B8EE85F96}" type="presParOf" srcId="{7268392A-6B91-46A1-A238-C5E80DD6DD7C}" destId="{6C432ED6-B86E-4C58-AEED-BD4F0D64DE5E}" srcOrd="1" destOrd="0" presId="urn:microsoft.com/office/officeart/2005/8/layout/vList4#1"/>
    <dgm:cxn modelId="{6DEBF802-7D7C-4778-ACBD-EFA4B8DB1166}" type="presParOf" srcId="{7268392A-6B91-46A1-A238-C5E80DD6DD7C}" destId="{2FD257C2-9D42-456D-90EF-D25E8A2C4D3C}" srcOrd="2" destOrd="0" presId="urn:microsoft.com/office/officeart/2005/8/layout/vList4#1"/>
    <dgm:cxn modelId="{EA7DF675-F471-4F30-9E3F-9AB03450D435}" type="presParOf" srcId="{2FD257C2-9D42-456D-90EF-D25E8A2C4D3C}" destId="{584D93FF-C2AC-4F72-91F0-38A82DF0AD6D}" srcOrd="0" destOrd="0" presId="urn:microsoft.com/office/officeart/2005/8/layout/vList4#1"/>
    <dgm:cxn modelId="{C39FF966-E7D5-4405-B0C9-81DE68966EC8}" type="presParOf" srcId="{2FD257C2-9D42-456D-90EF-D25E8A2C4D3C}" destId="{2D51E6A4-A49E-41FB-8D76-BEAA20982C8D}" srcOrd="1" destOrd="0" presId="urn:microsoft.com/office/officeart/2005/8/layout/vList4#1"/>
    <dgm:cxn modelId="{509DF192-FB75-4503-8BCE-8C5C7AB09F40}" type="presParOf" srcId="{2FD257C2-9D42-456D-90EF-D25E8A2C4D3C}" destId="{D70D8CCA-D9A5-4EF8-A4BD-1F608DFCC947}" srcOrd="2" destOrd="0" presId="urn:microsoft.com/office/officeart/2005/8/layout/vList4#1"/>
    <dgm:cxn modelId="{6C280248-4D67-420A-96EA-CB65F9CA18AD}" type="presParOf" srcId="{7268392A-6B91-46A1-A238-C5E80DD6DD7C}" destId="{ED2C5720-207A-4188-8A46-A8545847ECB0}" srcOrd="3" destOrd="0" presId="urn:microsoft.com/office/officeart/2005/8/layout/vList4#1"/>
    <dgm:cxn modelId="{6F9BD475-41E5-4950-AB85-B21A95472C04}" type="presParOf" srcId="{7268392A-6B91-46A1-A238-C5E80DD6DD7C}" destId="{2FD30056-F18F-4797-9EBD-6B140B0A3822}" srcOrd="4" destOrd="0" presId="urn:microsoft.com/office/officeart/2005/8/layout/vList4#1"/>
    <dgm:cxn modelId="{F2E86F4B-2455-42DD-900C-230690B531C5}" type="presParOf" srcId="{2FD30056-F18F-4797-9EBD-6B140B0A3822}" destId="{0CB3E1C0-78F3-47D9-B1BB-6771005F6563}" srcOrd="0" destOrd="0" presId="urn:microsoft.com/office/officeart/2005/8/layout/vList4#1"/>
    <dgm:cxn modelId="{F57C9277-D574-4545-AEFA-B6384DBFE471}" type="presParOf" srcId="{2FD30056-F18F-4797-9EBD-6B140B0A3822}" destId="{4A95A2B5-18EC-46BB-9767-4EEF4CBBFA4A}" srcOrd="1" destOrd="0" presId="urn:microsoft.com/office/officeart/2005/8/layout/vList4#1"/>
    <dgm:cxn modelId="{C9CDDCAD-66FC-4A33-B05C-48846818621A}" type="presParOf" srcId="{2FD30056-F18F-4797-9EBD-6B140B0A3822}" destId="{93D2669D-5FEC-48A6-B93B-C2F768B17609}" srcOrd="2" destOrd="0" presId="urn:microsoft.com/office/officeart/2005/8/layout/vList4#1"/>
    <dgm:cxn modelId="{0C487A0D-FDE0-4B4E-9723-8616D715DF28}" type="presParOf" srcId="{7268392A-6B91-46A1-A238-C5E80DD6DD7C}" destId="{DF07417E-8962-41AB-AD91-EFCCEA1654BB}" srcOrd="5" destOrd="0" presId="urn:microsoft.com/office/officeart/2005/8/layout/vList4#1"/>
    <dgm:cxn modelId="{A8189B9A-E5AF-4409-9318-9A0DBFCFF743}" type="presParOf" srcId="{7268392A-6B91-46A1-A238-C5E80DD6DD7C}" destId="{F3E69FF2-A5ED-4C92-978A-F7D6818F3C84}" srcOrd="6" destOrd="0" presId="urn:microsoft.com/office/officeart/2005/8/layout/vList4#1"/>
    <dgm:cxn modelId="{3D13ECED-898F-4F59-9EFF-16037CC8BB1A}" type="presParOf" srcId="{F3E69FF2-A5ED-4C92-978A-F7D6818F3C84}" destId="{E3A47905-7F62-4E1F-AC91-D87CCB5F9D3F}" srcOrd="0" destOrd="0" presId="urn:microsoft.com/office/officeart/2005/8/layout/vList4#1"/>
    <dgm:cxn modelId="{04C489CE-5C13-4866-8AEC-8601B747EFD3}" type="presParOf" srcId="{F3E69FF2-A5ED-4C92-978A-F7D6818F3C84}" destId="{0987E161-D0EB-49B9-9E66-F3424678DFD7}" srcOrd="1" destOrd="0" presId="urn:microsoft.com/office/officeart/2005/8/layout/vList4#1"/>
    <dgm:cxn modelId="{461810DA-789A-4247-8316-3C843EC1E415}" type="presParOf" srcId="{F3E69FF2-A5ED-4C92-978A-F7D6818F3C84}" destId="{C1F45E82-ECF7-4C10-9360-547A6AF97509}" srcOrd="2" destOrd="0" presId="urn:microsoft.com/office/officeart/2005/8/layout/vList4#1"/>
  </dgm:cxnLst>
  <dgm:bg>
    <a:solidFill>
      <a:schemeClr val="bg2">
        <a:lumMod val="1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83EC58-F11F-488B-9C51-B6E41BB2C553}" type="doc">
      <dgm:prSet loTypeId="urn:microsoft.com/office/officeart/2005/8/layout/orgChart1" loCatId="hierarchy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C2948ED-0510-4EF2-B6AC-94FDF14BF027}">
      <dgm:prSet phldrT="[Текст]" custT="1"/>
      <dgm:spPr/>
      <dgm:t>
        <a:bodyPr/>
        <a:lstStyle/>
        <a:p>
          <a:r>
            <a:rPr lang="ru-RU" sz="2000" dirty="0" smtClean="0"/>
            <a:t>Консультации</a:t>
          </a:r>
          <a:endParaRPr lang="ru-RU" sz="2000" dirty="0"/>
        </a:p>
      </dgm:t>
    </dgm:pt>
    <dgm:pt modelId="{48CDA5A9-77CB-4687-ADD2-AD4D6405CD72}" type="parTrans" cxnId="{EF59F56F-A726-45FE-8B89-03C929E5B51F}">
      <dgm:prSet/>
      <dgm:spPr/>
      <dgm:t>
        <a:bodyPr/>
        <a:lstStyle/>
        <a:p>
          <a:endParaRPr lang="ru-RU"/>
        </a:p>
      </dgm:t>
    </dgm:pt>
    <dgm:pt modelId="{6A3684FA-EC52-46C2-9E64-B565ACF63A4E}" type="sibTrans" cxnId="{EF59F56F-A726-45FE-8B89-03C929E5B51F}">
      <dgm:prSet/>
      <dgm:spPr/>
      <dgm:t>
        <a:bodyPr/>
        <a:lstStyle/>
        <a:p>
          <a:endParaRPr lang="ru-RU"/>
        </a:p>
      </dgm:t>
    </dgm:pt>
    <dgm:pt modelId="{02BB6E3D-945E-4DE8-8776-6AC35E4365B8}">
      <dgm:prSet phldrT="[Текст]"/>
      <dgm:spPr/>
      <dgm:t>
        <a:bodyPr/>
        <a:lstStyle/>
        <a:p>
          <a:r>
            <a:rPr lang="ru-RU" dirty="0" smtClean="0"/>
            <a:t>Ученики</a:t>
          </a:r>
          <a:endParaRPr lang="ru-RU" dirty="0"/>
        </a:p>
      </dgm:t>
    </dgm:pt>
    <dgm:pt modelId="{23BD8DFD-DF20-42B5-BF08-5BBBB53BBCD3}" type="parTrans" cxnId="{231EA45A-30E6-485B-9892-702830787C27}">
      <dgm:prSet/>
      <dgm:spPr/>
      <dgm:t>
        <a:bodyPr/>
        <a:lstStyle/>
        <a:p>
          <a:endParaRPr lang="ru-RU"/>
        </a:p>
      </dgm:t>
    </dgm:pt>
    <dgm:pt modelId="{A6EFD6E8-DD79-493E-901D-3314E5474626}" type="sibTrans" cxnId="{231EA45A-30E6-485B-9892-702830787C27}">
      <dgm:prSet/>
      <dgm:spPr/>
      <dgm:t>
        <a:bodyPr/>
        <a:lstStyle/>
        <a:p>
          <a:endParaRPr lang="ru-RU"/>
        </a:p>
      </dgm:t>
    </dgm:pt>
    <dgm:pt modelId="{21549B5F-F5C2-4AD1-AD8E-FF7EF4B7DB79}">
      <dgm:prSet phldrT="[Текст]"/>
      <dgm:spPr/>
      <dgm:t>
        <a:bodyPr/>
        <a:lstStyle/>
        <a:p>
          <a:r>
            <a:rPr lang="ru-RU" dirty="0" smtClean="0"/>
            <a:t>Родители</a:t>
          </a:r>
          <a:endParaRPr lang="ru-RU" dirty="0"/>
        </a:p>
      </dgm:t>
    </dgm:pt>
    <dgm:pt modelId="{78CE3EA6-DC19-4360-8A1E-509496327E43}" type="parTrans" cxnId="{8769CDF3-C438-4D53-86A5-208B9343B8F5}">
      <dgm:prSet/>
      <dgm:spPr/>
      <dgm:t>
        <a:bodyPr/>
        <a:lstStyle/>
        <a:p>
          <a:endParaRPr lang="ru-RU"/>
        </a:p>
      </dgm:t>
    </dgm:pt>
    <dgm:pt modelId="{85276944-321F-41EA-94C1-37D0F9EB0C65}" type="sibTrans" cxnId="{8769CDF3-C438-4D53-86A5-208B9343B8F5}">
      <dgm:prSet/>
      <dgm:spPr/>
      <dgm:t>
        <a:bodyPr/>
        <a:lstStyle/>
        <a:p>
          <a:endParaRPr lang="ru-RU"/>
        </a:p>
      </dgm:t>
    </dgm:pt>
    <dgm:pt modelId="{41DA888F-FE97-48F8-A30F-548C71CF2D43}">
      <dgm:prSet phldrT="[Текст]"/>
      <dgm:spPr/>
      <dgm:t>
        <a:bodyPr/>
        <a:lstStyle/>
        <a:p>
          <a:r>
            <a:rPr lang="ru-RU" dirty="0" smtClean="0"/>
            <a:t>Педагоги</a:t>
          </a:r>
          <a:endParaRPr lang="ru-RU" dirty="0"/>
        </a:p>
      </dgm:t>
    </dgm:pt>
    <dgm:pt modelId="{F17F3787-4E4B-415F-BEBC-79601C945EA8}" type="parTrans" cxnId="{629761E2-D78C-43C2-BEEE-5AB160179FFF}">
      <dgm:prSet/>
      <dgm:spPr/>
      <dgm:t>
        <a:bodyPr/>
        <a:lstStyle/>
        <a:p>
          <a:endParaRPr lang="ru-RU"/>
        </a:p>
      </dgm:t>
    </dgm:pt>
    <dgm:pt modelId="{83C14DEE-434F-47CF-924B-ED5000E2EBCD}" type="sibTrans" cxnId="{629761E2-D78C-43C2-BEEE-5AB160179FFF}">
      <dgm:prSet/>
      <dgm:spPr/>
      <dgm:t>
        <a:bodyPr/>
        <a:lstStyle/>
        <a:p>
          <a:endParaRPr lang="ru-RU"/>
        </a:p>
      </dgm:t>
    </dgm:pt>
    <dgm:pt modelId="{BE2D0E76-1A4B-48F3-993B-0EA80083463F}">
      <dgm:prSet/>
      <dgm:spPr/>
      <dgm:t>
        <a:bodyPr/>
        <a:lstStyle/>
        <a:p>
          <a:r>
            <a:rPr lang="ru-RU" dirty="0" smtClean="0"/>
            <a:t>Коррекционно-развивающая работа</a:t>
          </a:r>
          <a:endParaRPr lang="ru-RU" dirty="0"/>
        </a:p>
      </dgm:t>
    </dgm:pt>
    <dgm:pt modelId="{DE50CC98-22B0-4B71-B02E-6B73113E375B}" type="parTrans" cxnId="{1367B8F0-1F6F-49DD-A4C4-783825B57F25}">
      <dgm:prSet/>
      <dgm:spPr/>
      <dgm:t>
        <a:bodyPr/>
        <a:lstStyle/>
        <a:p>
          <a:endParaRPr lang="ru-RU"/>
        </a:p>
      </dgm:t>
    </dgm:pt>
    <dgm:pt modelId="{BBF2A761-0AD9-4538-A24A-FB9A44EE34C7}" type="sibTrans" cxnId="{1367B8F0-1F6F-49DD-A4C4-783825B57F25}">
      <dgm:prSet/>
      <dgm:spPr/>
      <dgm:t>
        <a:bodyPr/>
        <a:lstStyle/>
        <a:p>
          <a:endParaRPr lang="ru-RU"/>
        </a:p>
      </dgm:t>
    </dgm:pt>
    <dgm:pt modelId="{7A921D3F-BF85-488A-872C-C41E5665683A}">
      <dgm:prSet custT="1"/>
      <dgm:spPr/>
      <dgm:t>
        <a:bodyPr/>
        <a:lstStyle/>
        <a:p>
          <a:r>
            <a:rPr lang="ru-RU" sz="2000" dirty="0" smtClean="0"/>
            <a:t>Диагностика</a:t>
          </a:r>
          <a:endParaRPr lang="ru-RU" sz="2000" dirty="0"/>
        </a:p>
      </dgm:t>
    </dgm:pt>
    <dgm:pt modelId="{C6BFCE11-A782-4DD8-96E1-9301866EEBC5}" type="parTrans" cxnId="{EDC5EC0F-D908-4CDB-9408-A9F057E1DA2F}">
      <dgm:prSet/>
      <dgm:spPr/>
      <dgm:t>
        <a:bodyPr/>
        <a:lstStyle/>
        <a:p>
          <a:endParaRPr lang="ru-RU"/>
        </a:p>
      </dgm:t>
    </dgm:pt>
    <dgm:pt modelId="{9F248193-838C-40C8-A551-07BFC432545A}" type="sibTrans" cxnId="{EDC5EC0F-D908-4CDB-9408-A9F057E1DA2F}">
      <dgm:prSet/>
      <dgm:spPr/>
      <dgm:t>
        <a:bodyPr/>
        <a:lstStyle/>
        <a:p>
          <a:endParaRPr lang="ru-RU"/>
        </a:p>
      </dgm:t>
    </dgm:pt>
    <dgm:pt modelId="{F7EF1D3C-2DC3-468C-B969-BDB176811711}">
      <dgm:prSet custT="1"/>
      <dgm:spPr/>
      <dgm:t>
        <a:bodyPr/>
        <a:lstStyle/>
        <a:p>
          <a:r>
            <a:rPr lang="ru-RU" sz="2000" dirty="0" smtClean="0"/>
            <a:t>Просвещение</a:t>
          </a:r>
          <a:endParaRPr lang="ru-RU" sz="2000" dirty="0"/>
        </a:p>
      </dgm:t>
    </dgm:pt>
    <dgm:pt modelId="{FEB1EDAC-1C27-4425-ADFB-EB6196AB8D44}" type="parTrans" cxnId="{CF886288-59E6-4328-99A0-247D9DE6273B}">
      <dgm:prSet/>
      <dgm:spPr/>
      <dgm:t>
        <a:bodyPr/>
        <a:lstStyle/>
        <a:p>
          <a:endParaRPr lang="ru-RU"/>
        </a:p>
      </dgm:t>
    </dgm:pt>
    <dgm:pt modelId="{725CBB59-8696-40A6-99EC-41CEB94298F1}" type="sibTrans" cxnId="{CF886288-59E6-4328-99A0-247D9DE6273B}">
      <dgm:prSet/>
      <dgm:spPr/>
      <dgm:t>
        <a:bodyPr/>
        <a:lstStyle/>
        <a:p>
          <a:endParaRPr lang="ru-RU"/>
        </a:p>
      </dgm:t>
    </dgm:pt>
    <dgm:pt modelId="{00934C0C-E120-410C-B2D0-18F8985DDBB6}" type="pres">
      <dgm:prSet presAssocID="{3783EC58-F11F-488B-9C51-B6E41BB2C55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7F46DBA-31FE-4D92-B29C-C70A1DF25741}" type="pres">
      <dgm:prSet presAssocID="{F7EF1D3C-2DC3-468C-B969-BDB176811711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BBB6EDC9-8564-4D2C-8323-C2C85FA4D38D}" type="pres">
      <dgm:prSet presAssocID="{F7EF1D3C-2DC3-468C-B969-BDB176811711}" presName="rootComposite1" presStyleCnt="0"/>
      <dgm:spPr/>
      <dgm:t>
        <a:bodyPr/>
        <a:lstStyle/>
        <a:p>
          <a:endParaRPr lang="ru-RU"/>
        </a:p>
      </dgm:t>
    </dgm:pt>
    <dgm:pt modelId="{91F990B7-D387-472E-915F-4F326301A23A}" type="pres">
      <dgm:prSet presAssocID="{F7EF1D3C-2DC3-468C-B969-BDB176811711}" presName="rootText1" presStyleLbl="node0" presStyleIdx="0" presStyleCnt="4" custScaleX="113662" custScaleY="221488" custLinFactNeighborX="7973" custLinFactNeighborY="-759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DC8F37D-B463-4F91-9A1D-234FA26E5F9B}" type="pres">
      <dgm:prSet presAssocID="{F7EF1D3C-2DC3-468C-B969-BDB176811711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F753F2B-CF3C-40EB-B154-47781660AE55}" type="pres">
      <dgm:prSet presAssocID="{F7EF1D3C-2DC3-468C-B969-BDB176811711}" presName="hierChild2" presStyleCnt="0"/>
      <dgm:spPr/>
      <dgm:t>
        <a:bodyPr/>
        <a:lstStyle/>
        <a:p>
          <a:endParaRPr lang="ru-RU"/>
        </a:p>
      </dgm:t>
    </dgm:pt>
    <dgm:pt modelId="{3C9489ED-C45D-436E-965F-0561D3D2862F}" type="pres">
      <dgm:prSet presAssocID="{F7EF1D3C-2DC3-468C-B969-BDB176811711}" presName="hierChild3" presStyleCnt="0"/>
      <dgm:spPr/>
      <dgm:t>
        <a:bodyPr/>
        <a:lstStyle/>
        <a:p>
          <a:endParaRPr lang="ru-RU"/>
        </a:p>
      </dgm:t>
    </dgm:pt>
    <dgm:pt modelId="{133D498D-ABEF-47C4-A8DC-E25E622B077C}" type="pres">
      <dgm:prSet presAssocID="{7A921D3F-BF85-488A-872C-C41E5665683A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27DAD780-B0E1-40F0-B38F-FB16D45D084A}" type="pres">
      <dgm:prSet presAssocID="{7A921D3F-BF85-488A-872C-C41E5665683A}" presName="rootComposite1" presStyleCnt="0"/>
      <dgm:spPr/>
      <dgm:t>
        <a:bodyPr/>
        <a:lstStyle/>
        <a:p>
          <a:endParaRPr lang="ru-RU"/>
        </a:p>
      </dgm:t>
    </dgm:pt>
    <dgm:pt modelId="{24CB7ECB-3EDF-46F1-9DEF-580EF73E03A4}" type="pres">
      <dgm:prSet presAssocID="{7A921D3F-BF85-488A-872C-C41E5665683A}" presName="rootText1" presStyleLbl="node0" presStyleIdx="1" presStyleCnt="4" custScaleX="102108" custScaleY="218200" custLinFactNeighborX="-1427" custLinFactNeighborY="-777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5448CDC-A600-4494-8417-23B3434F13E5}" type="pres">
      <dgm:prSet presAssocID="{7A921D3F-BF85-488A-872C-C41E5665683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08FEC4C7-28F1-4E5A-86A6-E0727EECF627}" type="pres">
      <dgm:prSet presAssocID="{7A921D3F-BF85-488A-872C-C41E5665683A}" presName="hierChild2" presStyleCnt="0"/>
      <dgm:spPr/>
      <dgm:t>
        <a:bodyPr/>
        <a:lstStyle/>
        <a:p>
          <a:endParaRPr lang="ru-RU"/>
        </a:p>
      </dgm:t>
    </dgm:pt>
    <dgm:pt modelId="{6F159E68-4D2F-4242-A2CD-201EA517831F}" type="pres">
      <dgm:prSet presAssocID="{7A921D3F-BF85-488A-872C-C41E5665683A}" presName="hierChild3" presStyleCnt="0"/>
      <dgm:spPr/>
      <dgm:t>
        <a:bodyPr/>
        <a:lstStyle/>
        <a:p>
          <a:endParaRPr lang="ru-RU"/>
        </a:p>
      </dgm:t>
    </dgm:pt>
    <dgm:pt modelId="{43E3C37D-F09B-43C4-B66D-6414CEF09283}" type="pres">
      <dgm:prSet presAssocID="{6C2948ED-0510-4EF2-B6AC-94FDF14BF027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9E6B8876-4275-4ADD-B306-058A99814622}" type="pres">
      <dgm:prSet presAssocID="{6C2948ED-0510-4EF2-B6AC-94FDF14BF027}" presName="rootComposite1" presStyleCnt="0"/>
      <dgm:spPr/>
      <dgm:t>
        <a:bodyPr/>
        <a:lstStyle/>
        <a:p>
          <a:endParaRPr lang="ru-RU"/>
        </a:p>
      </dgm:t>
    </dgm:pt>
    <dgm:pt modelId="{86C31928-06F2-41ED-BCDD-D2318107278F}" type="pres">
      <dgm:prSet presAssocID="{6C2948ED-0510-4EF2-B6AC-94FDF14BF027}" presName="rootText1" presStyleLbl="node0" presStyleIdx="2" presStyleCnt="4" custScaleX="113702" custScaleY="197770" custLinFactNeighborX="1914" custLinFactNeighborY="-707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9483DE4-9B86-4CAA-80A8-9B5940AD2E2E}" type="pres">
      <dgm:prSet presAssocID="{6C2948ED-0510-4EF2-B6AC-94FDF14BF02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E6E8FE3-F545-4E03-95F1-6BD587104EF1}" type="pres">
      <dgm:prSet presAssocID="{6C2948ED-0510-4EF2-B6AC-94FDF14BF027}" presName="hierChild2" presStyleCnt="0"/>
      <dgm:spPr/>
      <dgm:t>
        <a:bodyPr/>
        <a:lstStyle/>
        <a:p>
          <a:endParaRPr lang="ru-RU"/>
        </a:p>
      </dgm:t>
    </dgm:pt>
    <dgm:pt modelId="{0D970DCF-A5C2-4DF2-B499-7427006DEFAE}" type="pres">
      <dgm:prSet presAssocID="{23BD8DFD-DF20-42B5-BF08-5BBBB53BBCD3}" presName="Name37" presStyleLbl="parChTrans1D2" presStyleIdx="0" presStyleCnt="3"/>
      <dgm:spPr/>
      <dgm:t>
        <a:bodyPr/>
        <a:lstStyle/>
        <a:p>
          <a:endParaRPr lang="ru-RU"/>
        </a:p>
      </dgm:t>
    </dgm:pt>
    <dgm:pt modelId="{B57CD1C0-57BE-4675-8473-68B664AAE6A3}" type="pres">
      <dgm:prSet presAssocID="{02BB6E3D-945E-4DE8-8776-6AC35E4365B8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E80D7E0A-0194-4BDC-9FB5-5E19FD2C7544}" type="pres">
      <dgm:prSet presAssocID="{02BB6E3D-945E-4DE8-8776-6AC35E4365B8}" presName="rootComposite" presStyleCnt="0"/>
      <dgm:spPr/>
      <dgm:t>
        <a:bodyPr/>
        <a:lstStyle/>
        <a:p>
          <a:endParaRPr lang="ru-RU"/>
        </a:p>
      </dgm:t>
    </dgm:pt>
    <dgm:pt modelId="{6837C186-6B56-4165-8CB7-B1D3F8F1C34A}" type="pres">
      <dgm:prSet presAssocID="{02BB6E3D-945E-4DE8-8776-6AC35E4365B8}" presName="rootText" presStyleLbl="node2" presStyleIdx="0" presStyleCnt="3" custScaleX="127353" custScaleY="181197" custLinFactNeighborX="91263" custLinFactNeighborY="832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6FE5C3-62AE-425C-BAA7-A5FA31C7AC67}" type="pres">
      <dgm:prSet presAssocID="{02BB6E3D-945E-4DE8-8776-6AC35E4365B8}" presName="rootConnector" presStyleLbl="node2" presStyleIdx="0" presStyleCnt="3"/>
      <dgm:spPr/>
      <dgm:t>
        <a:bodyPr/>
        <a:lstStyle/>
        <a:p>
          <a:endParaRPr lang="ru-RU"/>
        </a:p>
      </dgm:t>
    </dgm:pt>
    <dgm:pt modelId="{5A3E8380-5CCB-4F1B-9728-3D6931D11790}" type="pres">
      <dgm:prSet presAssocID="{02BB6E3D-945E-4DE8-8776-6AC35E4365B8}" presName="hierChild4" presStyleCnt="0"/>
      <dgm:spPr/>
      <dgm:t>
        <a:bodyPr/>
        <a:lstStyle/>
        <a:p>
          <a:endParaRPr lang="ru-RU"/>
        </a:p>
      </dgm:t>
    </dgm:pt>
    <dgm:pt modelId="{05941188-0B7B-4A7C-8879-289A14A59EAD}" type="pres">
      <dgm:prSet presAssocID="{02BB6E3D-945E-4DE8-8776-6AC35E4365B8}" presName="hierChild5" presStyleCnt="0"/>
      <dgm:spPr/>
      <dgm:t>
        <a:bodyPr/>
        <a:lstStyle/>
        <a:p>
          <a:endParaRPr lang="ru-RU"/>
        </a:p>
      </dgm:t>
    </dgm:pt>
    <dgm:pt modelId="{1146E37C-D59B-4FD6-A928-F13852CAFA54}" type="pres">
      <dgm:prSet presAssocID="{78CE3EA6-DC19-4360-8A1E-509496327E43}" presName="Name37" presStyleLbl="parChTrans1D2" presStyleIdx="1" presStyleCnt="3"/>
      <dgm:spPr/>
      <dgm:t>
        <a:bodyPr/>
        <a:lstStyle/>
        <a:p>
          <a:endParaRPr lang="ru-RU"/>
        </a:p>
      </dgm:t>
    </dgm:pt>
    <dgm:pt modelId="{917F49CF-24FA-490C-9E9B-863F41D8A76B}" type="pres">
      <dgm:prSet presAssocID="{21549B5F-F5C2-4AD1-AD8E-FF7EF4B7DB79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C052482F-BA8A-4964-82E0-6E77E81B6390}" type="pres">
      <dgm:prSet presAssocID="{21549B5F-F5C2-4AD1-AD8E-FF7EF4B7DB79}" presName="rootComposite" presStyleCnt="0"/>
      <dgm:spPr/>
      <dgm:t>
        <a:bodyPr/>
        <a:lstStyle/>
        <a:p>
          <a:endParaRPr lang="ru-RU"/>
        </a:p>
      </dgm:t>
    </dgm:pt>
    <dgm:pt modelId="{F9639AB5-2E83-4AAC-896C-E704F573C7FD}" type="pres">
      <dgm:prSet presAssocID="{21549B5F-F5C2-4AD1-AD8E-FF7EF4B7DB79}" presName="rootText" presStyleLbl="node2" presStyleIdx="1" presStyleCnt="3" custScaleX="115072" custScaleY="167980" custLinFactX="24207" custLinFactNeighborX="100000" custLinFactNeighborY="832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CF2F77-6485-42CA-AB10-9233EC3B7DA0}" type="pres">
      <dgm:prSet presAssocID="{21549B5F-F5C2-4AD1-AD8E-FF7EF4B7DB79}" presName="rootConnector" presStyleLbl="node2" presStyleIdx="1" presStyleCnt="3"/>
      <dgm:spPr/>
      <dgm:t>
        <a:bodyPr/>
        <a:lstStyle/>
        <a:p>
          <a:endParaRPr lang="ru-RU"/>
        </a:p>
      </dgm:t>
    </dgm:pt>
    <dgm:pt modelId="{33AB5A3C-6BBE-4152-893D-4C203F9F426F}" type="pres">
      <dgm:prSet presAssocID="{21549B5F-F5C2-4AD1-AD8E-FF7EF4B7DB79}" presName="hierChild4" presStyleCnt="0"/>
      <dgm:spPr/>
      <dgm:t>
        <a:bodyPr/>
        <a:lstStyle/>
        <a:p>
          <a:endParaRPr lang="ru-RU"/>
        </a:p>
      </dgm:t>
    </dgm:pt>
    <dgm:pt modelId="{EF14C814-43D4-478E-A503-606E9EAD5B80}" type="pres">
      <dgm:prSet presAssocID="{21549B5F-F5C2-4AD1-AD8E-FF7EF4B7DB79}" presName="hierChild5" presStyleCnt="0"/>
      <dgm:spPr/>
      <dgm:t>
        <a:bodyPr/>
        <a:lstStyle/>
        <a:p>
          <a:endParaRPr lang="ru-RU"/>
        </a:p>
      </dgm:t>
    </dgm:pt>
    <dgm:pt modelId="{BEF65B37-4384-4C0D-A5A0-B99D984AFE27}" type="pres">
      <dgm:prSet presAssocID="{F17F3787-4E4B-415F-BEBC-79601C945EA8}" presName="Name37" presStyleLbl="parChTrans1D2" presStyleIdx="2" presStyleCnt="3"/>
      <dgm:spPr/>
      <dgm:t>
        <a:bodyPr/>
        <a:lstStyle/>
        <a:p>
          <a:endParaRPr lang="ru-RU"/>
        </a:p>
      </dgm:t>
    </dgm:pt>
    <dgm:pt modelId="{3E6C5D7E-FA55-4B43-8B3F-75630EF08060}" type="pres">
      <dgm:prSet presAssocID="{41DA888F-FE97-48F8-A30F-548C71CF2D43}" presName="hierRoot2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712FDDC8-14FB-4860-AB34-C3F9485E8AE3}" type="pres">
      <dgm:prSet presAssocID="{41DA888F-FE97-48F8-A30F-548C71CF2D43}" presName="rootComposite" presStyleCnt="0"/>
      <dgm:spPr/>
      <dgm:t>
        <a:bodyPr/>
        <a:lstStyle/>
        <a:p>
          <a:endParaRPr lang="ru-RU"/>
        </a:p>
      </dgm:t>
    </dgm:pt>
    <dgm:pt modelId="{BD953CAE-6F6D-4A99-AA4D-7A6BEB2E11E7}" type="pres">
      <dgm:prSet presAssocID="{41DA888F-FE97-48F8-A30F-548C71CF2D43}" presName="rootText" presStyleLbl="node2" presStyleIdx="2" presStyleCnt="3" custScaleX="129548" custScaleY="171508" custLinFactX="-174460" custLinFactNeighborX="-200000" custLinFactNeighborY="8322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BB5F40E-33D2-423B-ADE1-702E51EA63CF}" type="pres">
      <dgm:prSet presAssocID="{41DA888F-FE97-48F8-A30F-548C71CF2D43}" presName="rootConnector" presStyleLbl="node2" presStyleIdx="2" presStyleCnt="3"/>
      <dgm:spPr/>
      <dgm:t>
        <a:bodyPr/>
        <a:lstStyle/>
        <a:p>
          <a:endParaRPr lang="ru-RU"/>
        </a:p>
      </dgm:t>
    </dgm:pt>
    <dgm:pt modelId="{32DF18E6-51D3-400E-80E3-FBEE3EF6871F}" type="pres">
      <dgm:prSet presAssocID="{41DA888F-FE97-48F8-A30F-548C71CF2D43}" presName="hierChild4" presStyleCnt="0"/>
      <dgm:spPr/>
      <dgm:t>
        <a:bodyPr/>
        <a:lstStyle/>
        <a:p>
          <a:endParaRPr lang="ru-RU"/>
        </a:p>
      </dgm:t>
    </dgm:pt>
    <dgm:pt modelId="{624F3876-6AF8-45A1-9255-556EA2BD530E}" type="pres">
      <dgm:prSet presAssocID="{41DA888F-FE97-48F8-A30F-548C71CF2D43}" presName="hierChild5" presStyleCnt="0"/>
      <dgm:spPr/>
      <dgm:t>
        <a:bodyPr/>
        <a:lstStyle/>
        <a:p>
          <a:endParaRPr lang="ru-RU"/>
        </a:p>
      </dgm:t>
    </dgm:pt>
    <dgm:pt modelId="{64558710-FE52-4331-B97C-59D2E67DCA19}" type="pres">
      <dgm:prSet presAssocID="{6C2948ED-0510-4EF2-B6AC-94FDF14BF027}" presName="hierChild3" presStyleCnt="0"/>
      <dgm:spPr/>
      <dgm:t>
        <a:bodyPr/>
        <a:lstStyle/>
        <a:p>
          <a:endParaRPr lang="ru-RU"/>
        </a:p>
      </dgm:t>
    </dgm:pt>
    <dgm:pt modelId="{AEFB4D8B-BD94-4811-B3B3-B0626B924A9C}" type="pres">
      <dgm:prSet presAssocID="{BE2D0E76-1A4B-48F3-993B-0EA80083463F}" presName="hierRoot1" presStyleCnt="0">
        <dgm:presLayoutVars>
          <dgm:hierBranch val="init"/>
        </dgm:presLayoutVars>
      </dgm:prSet>
      <dgm:spPr/>
      <dgm:t>
        <a:bodyPr/>
        <a:lstStyle/>
        <a:p>
          <a:endParaRPr lang="ru-RU"/>
        </a:p>
      </dgm:t>
    </dgm:pt>
    <dgm:pt modelId="{82572DE4-DBD4-4A1F-A96A-8B87C371CEA1}" type="pres">
      <dgm:prSet presAssocID="{BE2D0E76-1A4B-48F3-993B-0EA80083463F}" presName="rootComposite1" presStyleCnt="0"/>
      <dgm:spPr/>
      <dgm:t>
        <a:bodyPr/>
        <a:lstStyle/>
        <a:p>
          <a:endParaRPr lang="ru-RU"/>
        </a:p>
      </dgm:t>
    </dgm:pt>
    <dgm:pt modelId="{5F6D257B-8452-4CA9-B9D1-0DCAC47CF1BD}" type="pres">
      <dgm:prSet presAssocID="{BE2D0E76-1A4B-48F3-993B-0EA80083463F}" presName="rootText1" presStyleLbl="node0" presStyleIdx="3" presStyleCnt="4" custScaleX="124108" custScaleY="216979" custLinFactNeighborX="-4940" custLinFactNeighborY="-7775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A619579-C369-4517-B7D2-830A52AF395E}" type="pres">
      <dgm:prSet presAssocID="{BE2D0E76-1A4B-48F3-993B-0EA80083463F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025DA58-AE0E-47DC-9A77-EC0DA11DCAC3}" type="pres">
      <dgm:prSet presAssocID="{BE2D0E76-1A4B-48F3-993B-0EA80083463F}" presName="hierChild2" presStyleCnt="0"/>
      <dgm:spPr/>
      <dgm:t>
        <a:bodyPr/>
        <a:lstStyle/>
        <a:p>
          <a:endParaRPr lang="ru-RU"/>
        </a:p>
      </dgm:t>
    </dgm:pt>
    <dgm:pt modelId="{943811C2-8104-4A9F-B622-1FF106A2F55A}" type="pres">
      <dgm:prSet presAssocID="{BE2D0E76-1A4B-48F3-993B-0EA80083463F}" presName="hierChild3" presStyleCnt="0"/>
      <dgm:spPr/>
      <dgm:t>
        <a:bodyPr/>
        <a:lstStyle/>
        <a:p>
          <a:endParaRPr lang="ru-RU"/>
        </a:p>
      </dgm:t>
    </dgm:pt>
  </dgm:ptLst>
  <dgm:cxnLst>
    <dgm:cxn modelId="{A4E42734-BEA4-4D5F-A90C-DD200EDADDFB}" type="presOf" srcId="{F17F3787-4E4B-415F-BEBC-79601C945EA8}" destId="{BEF65B37-4384-4C0D-A5A0-B99D984AFE27}" srcOrd="0" destOrd="0" presId="urn:microsoft.com/office/officeart/2005/8/layout/orgChart1"/>
    <dgm:cxn modelId="{7CB7C41C-FD99-41F3-91B5-F241CEC1D00F}" type="presOf" srcId="{78CE3EA6-DC19-4360-8A1E-509496327E43}" destId="{1146E37C-D59B-4FD6-A928-F13852CAFA54}" srcOrd="0" destOrd="0" presId="urn:microsoft.com/office/officeart/2005/8/layout/orgChart1"/>
    <dgm:cxn modelId="{B7984AD5-8942-404A-B29F-51B283816053}" type="presOf" srcId="{6C2948ED-0510-4EF2-B6AC-94FDF14BF027}" destId="{C9483DE4-9B86-4CAA-80A8-9B5940AD2E2E}" srcOrd="1" destOrd="0" presId="urn:microsoft.com/office/officeart/2005/8/layout/orgChart1"/>
    <dgm:cxn modelId="{231EA45A-30E6-485B-9892-702830787C27}" srcId="{6C2948ED-0510-4EF2-B6AC-94FDF14BF027}" destId="{02BB6E3D-945E-4DE8-8776-6AC35E4365B8}" srcOrd="0" destOrd="0" parTransId="{23BD8DFD-DF20-42B5-BF08-5BBBB53BBCD3}" sibTransId="{A6EFD6E8-DD79-493E-901D-3314E5474626}"/>
    <dgm:cxn modelId="{2AE41D50-F4D5-431C-8034-B6A677F84BBC}" type="presOf" srcId="{02BB6E3D-945E-4DE8-8776-6AC35E4365B8}" destId="{106FE5C3-62AE-425C-BAA7-A5FA31C7AC67}" srcOrd="1" destOrd="0" presId="urn:microsoft.com/office/officeart/2005/8/layout/orgChart1"/>
    <dgm:cxn modelId="{E6548255-2FD4-4AA8-B735-55024DB7E418}" type="presOf" srcId="{3783EC58-F11F-488B-9C51-B6E41BB2C553}" destId="{00934C0C-E120-410C-B2D0-18F8985DDBB6}" srcOrd="0" destOrd="0" presId="urn:microsoft.com/office/officeart/2005/8/layout/orgChart1"/>
    <dgm:cxn modelId="{763717D2-0D11-4C93-8EC9-B67CE89A7CB8}" type="presOf" srcId="{21549B5F-F5C2-4AD1-AD8E-FF7EF4B7DB79}" destId="{F9639AB5-2E83-4AAC-896C-E704F573C7FD}" srcOrd="0" destOrd="0" presId="urn:microsoft.com/office/officeart/2005/8/layout/orgChart1"/>
    <dgm:cxn modelId="{5A857549-41CE-4FD8-96EF-3A83FB7BE7F1}" type="presOf" srcId="{41DA888F-FE97-48F8-A30F-548C71CF2D43}" destId="{EBB5F40E-33D2-423B-ADE1-702E51EA63CF}" srcOrd="1" destOrd="0" presId="urn:microsoft.com/office/officeart/2005/8/layout/orgChart1"/>
    <dgm:cxn modelId="{8769CDF3-C438-4D53-86A5-208B9343B8F5}" srcId="{6C2948ED-0510-4EF2-B6AC-94FDF14BF027}" destId="{21549B5F-F5C2-4AD1-AD8E-FF7EF4B7DB79}" srcOrd="1" destOrd="0" parTransId="{78CE3EA6-DC19-4360-8A1E-509496327E43}" sibTransId="{85276944-321F-41EA-94C1-37D0F9EB0C65}"/>
    <dgm:cxn modelId="{1367B8F0-1F6F-49DD-A4C4-783825B57F25}" srcId="{3783EC58-F11F-488B-9C51-B6E41BB2C553}" destId="{BE2D0E76-1A4B-48F3-993B-0EA80083463F}" srcOrd="3" destOrd="0" parTransId="{DE50CC98-22B0-4B71-B02E-6B73113E375B}" sibTransId="{BBF2A761-0AD9-4538-A24A-FB9A44EE34C7}"/>
    <dgm:cxn modelId="{5FA4DA6C-30B4-4B26-9BD8-A5807C2B906C}" type="presOf" srcId="{7A921D3F-BF85-488A-872C-C41E5665683A}" destId="{65448CDC-A600-4494-8417-23B3434F13E5}" srcOrd="1" destOrd="0" presId="urn:microsoft.com/office/officeart/2005/8/layout/orgChart1"/>
    <dgm:cxn modelId="{3E0BD6A1-FFC0-4688-8DDE-EB1DE4115E5C}" type="presOf" srcId="{F7EF1D3C-2DC3-468C-B969-BDB176811711}" destId="{CDC8F37D-B463-4F91-9A1D-234FA26E5F9B}" srcOrd="1" destOrd="0" presId="urn:microsoft.com/office/officeart/2005/8/layout/orgChart1"/>
    <dgm:cxn modelId="{8F1C1192-A144-4026-8D48-DC8F8ABCFFDB}" type="presOf" srcId="{6C2948ED-0510-4EF2-B6AC-94FDF14BF027}" destId="{86C31928-06F2-41ED-BCDD-D2318107278F}" srcOrd="0" destOrd="0" presId="urn:microsoft.com/office/officeart/2005/8/layout/orgChart1"/>
    <dgm:cxn modelId="{C43C6C36-9CCB-42C3-9841-1016F0229F06}" type="presOf" srcId="{BE2D0E76-1A4B-48F3-993B-0EA80083463F}" destId="{5F6D257B-8452-4CA9-B9D1-0DCAC47CF1BD}" srcOrd="0" destOrd="0" presId="urn:microsoft.com/office/officeart/2005/8/layout/orgChart1"/>
    <dgm:cxn modelId="{856A8EBB-2527-46D4-9C0B-ECE48C0951FC}" type="presOf" srcId="{21549B5F-F5C2-4AD1-AD8E-FF7EF4B7DB79}" destId="{FECF2F77-6485-42CA-AB10-9233EC3B7DA0}" srcOrd="1" destOrd="0" presId="urn:microsoft.com/office/officeart/2005/8/layout/orgChart1"/>
    <dgm:cxn modelId="{9084ED8C-62ED-43F2-A6D1-736E31D489AA}" type="presOf" srcId="{BE2D0E76-1A4B-48F3-993B-0EA80083463F}" destId="{4A619579-C369-4517-B7D2-830A52AF395E}" srcOrd="1" destOrd="0" presId="urn:microsoft.com/office/officeart/2005/8/layout/orgChart1"/>
    <dgm:cxn modelId="{EF59F56F-A726-45FE-8B89-03C929E5B51F}" srcId="{3783EC58-F11F-488B-9C51-B6E41BB2C553}" destId="{6C2948ED-0510-4EF2-B6AC-94FDF14BF027}" srcOrd="2" destOrd="0" parTransId="{48CDA5A9-77CB-4687-ADD2-AD4D6405CD72}" sibTransId="{6A3684FA-EC52-46C2-9E64-B565ACF63A4E}"/>
    <dgm:cxn modelId="{F5DAB78D-8E42-46BC-9AA6-8905F4F2F098}" type="presOf" srcId="{02BB6E3D-945E-4DE8-8776-6AC35E4365B8}" destId="{6837C186-6B56-4165-8CB7-B1D3F8F1C34A}" srcOrd="0" destOrd="0" presId="urn:microsoft.com/office/officeart/2005/8/layout/orgChart1"/>
    <dgm:cxn modelId="{59D0A2A9-E849-4FDA-BCE3-4DBBE2A4215C}" type="presOf" srcId="{7A921D3F-BF85-488A-872C-C41E5665683A}" destId="{24CB7ECB-3EDF-46F1-9DEF-580EF73E03A4}" srcOrd="0" destOrd="0" presId="urn:microsoft.com/office/officeart/2005/8/layout/orgChart1"/>
    <dgm:cxn modelId="{AA537D3B-E924-4C24-B92B-7E456CF419CE}" type="presOf" srcId="{23BD8DFD-DF20-42B5-BF08-5BBBB53BBCD3}" destId="{0D970DCF-A5C2-4DF2-B499-7427006DEFAE}" srcOrd="0" destOrd="0" presId="urn:microsoft.com/office/officeart/2005/8/layout/orgChart1"/>
    <dgm:cxn modelId="{629761E2-D78C-43C2-BEEE-5AB160179FFF}" srcId="{6C2948ED-0510-4EF2-B6AC-94FDF14BF027}" destId="{41DA888F-FE97-48F8-A30F-548C71CF2D43}" srcOrd="2" destOrd="0" parTransId="{F17F3787-4E4B-415F-BEBC-79601C945EA8}" sibTransId="{83C14DEE-434F-47CF-924B-ED5000E2EBCD}"/>
    <dgm:cxn modelId="{5332593A-C593-4D15-98F3-93FBC2E80EA4}" type="presOf" srcId="{41DA888F-FE97-48F8-A30F-548C71CF2D43}" destId="{BD953CAE-6F6D-4A99-AA4D-7A6BEB2E11E7}" srcOrd="0" destOrd="0" presId="urn:microsoft.com/office/officeart/2005/8/layout/orgChart1"/>
    <dgm:cxn modelId="{CF886288-59E6-4328-99A0-247D9DE6273B}" srcId="{3783EC58-F11F-488B-9C51-B6E41BB2C553}" destId="{F7EF1D3C-2DC3-468C-B969-BDB176811711}" srcOrd="0" destOrd="0" parTransId="{FEB1EDAC-1C27-4425-ADFB-EB6196AB8D44}" sibTransId="{725CBB59-8696-40A6-99EC-41CEB94298F1}"/>
    <dgm:cxn modelId="{EDC5EC0F-D908-4CDB-9408-A9F057E1DA2F}" srcId="{3783EC58-F11F-488B-9C51-B6E41BB2C553}" destId="{7A921D3F-BF85-488A-872C-C41E5665683A}" srcOrd="1" destOrd="0" parTransId="{C6BFCE11-A782-4DD8-96E1-9301866EEBC5}" sibTransId="{9F248193-838C-40C8-A551-07BFC432545A}"/>
    <dgm:cxn modelId="{82645A3F-9EBE-437D-98AE-081019426238}" type="presOf" srcId="{F7EF1D3C-2DC3-468C-B969-BDB176811711}" destId="{91F990B7-D387-472E-915F-4F326301A23A}" srcOrd="0" destOrd="0" presId="urn:microsoft.com/office/officeart/2005/8/layout/orgChart1"/>
    <dgm:cxn modelId="{93E8567D-D8E3-4461-A54A-59D42A8C0C78}" type="presParOf" srcId="{00934C0C-E120-410C-B2D0-18F8985DDBB6}" destId="{E7F46DBA-31FE-4D92-B29C-C70A1DF25741}" srcOrd="0" destOrd="0" presId="urn:microsoft.com/office/officeart/2005/8/layout/orgChart1"/>
    <dgm:cxn modelId="{E06C6FA9-FFD5-42E1-9492-8C5F00614D7F}" type="presParOf" srcId="{E7F46DBA-31FE-4D92-B29C-C70A1DF25741}" destId="{BBB6EDC9-8564-4D2C-8323-C2C85FA4D38D}" srcOrd="0" destOrd="0" presId="urn:microsoft.com/office/officeart/2005/8/layout/orgChart1"/>
    <dgm:cxn modelId="{A8BBEB89-26D2-4AF8-9F16-06468101E75B}" type="presParOf" srcId="{BBB6EDC9-8564-4D2C-8323-C2C85FA4D38D}" destId="{91F990B7-D387-472E-915F-4F326301A23A}" srcOrd="0" destOrd="0" presId="urn:microsoft.com/office/officeart/2005/8/layout/orgChart1"/>
    <dgm:cxn modelId="{3EC80562-60DA-4CDE-8B2E-95494DC56B8E}" type="presParOf" srcId="{BBB6EDC9-8564-4D2C-8323-C2C85FA4D38D}" destId="{CDC8F37D-B463-4F91-9A1D-234FA26E5F9B}" srcOrd="1" destOrd="0" presId="urn:microsoft.com/office/officeart/2005/8/layout/orgChart1"/>
    <dgm:cxn modelId="{46C31BA3-C24F-48B3-A5C4-99A16C2CBF49}" type="presParOf" srcId="{E7F46DBA-31FE-4D92-B29C-C70A1DF25741}" destId="{CF753F2B-CF3C-40EB-B154-47781660AE55}" srcOrd="1" destOrd="0" presId="urn:microsoft.com/office/officeart/2005/8/layout/orgChart1"/>
    <dgm:cxn modelId="{19411FFD-CC83-4FE6-AA8B-E8C0ADB47758}" type="presParOf" srcId="{E7F46DBA-31FE-4D92-B29C-C70A1DF25741}" destId="{3C9489ED-C45D-436E-965F-0561D3D2862F}" srcOrd="2" destOrd="0" presId="urn:microsoft.com/office/officeart/2005/8/layout/orgChart1"/>
    <dgm:cxn modelId="{50D2513E-3ECE-453E-927E-B8D3286E293F}" type="presParOf" srcId="{00934C0C-E120-410C-B2D0-18F8985DDBB6}" destId="{133D498D-ABEF-47C4-A8DC-E25E622B077C}" srcOrd="1" destOrd="0" presId="urn:microsoft.com/office/officeart/2005/8/layout/orgChart1"/>
    <dgm:cxn modelId="{25329B87-8D32-4143-931F-6C710999BE93}" type="presParOf" srcId="{133D498D-ABEF-47C4-A8DC-E25E622B077C}" destId="{27DAD780-B0E1-40F0-B38F-FB16D45D084A}" srcOrd="0" destOrd="0" presId="urn:microsoft.com/office/officeart/2005/8/layout/orgChart1"/>
    <dgm:cxn modelId="{5783800F-F649-4EC7-8090-B3D8247975E3}" type="presParOf" srcId="{27DAD780-B0E1-40F0-B38F-FB16D45D084A}" destId="{24CB7ECB-3EDF-46F1-9DEF-580EF73E03A4}" srcOrd="0" destOrd="0" presId="urn:microsoft.com/office/officeart/2005/8/layout/orgChart1"/>
    <dgm:cxn modelId="{106C103F-64CE-4B8F-8344-7AD2F45B2371}" type="presParOf" srcId="{27DAD780-B0E1-40F0-B38F-FB16D45D084A}" destId="{65448CDC-A600-4494-8417-23B3434F13E5}" srcOrd="1" destOrd="0" presId="urn:microsoft.com/office/officeart/2005/8/layout/orgChart1"/>
    <dgm:cxn modelId="{8E23721D-7FE1-4A41-82A4-607E7800786A}" type="presParOf" srcId="{133D498D-ABEF-47C4-A8DC-E25E622B077C}" destId="{08FEC4C7-28F1-4E5A-86A6-E0727EECF627}" srcOrd="1" destOrd="0" presId="urn:microsoft.com/office/officeart/2005/8/layout/orgChart1"/>
    <dgm:cxn modelId="{7F2D6EB9-5608-48B1-A596-592BA4667A88}" type="presParOf" srcId="{133D498D-ABEF-47C4-A8DC-E25E622B077C}" destId="{6F159E68-4D2F-4242-A2CD-201EA517831F}" srcOrd="2" destOrd="0" presId="urn:microsoft.com/office/officeart/2005/8/layout/orgChart1"/>
    <dgm:cxn modelId="{E64F989C-662E-44B1-AF0C-F6CA10BBBC02}" type="presParOf" srcId="{00934C0C-E120-410C-B2D0-18F8985DDBB6}" destId="{43E3C37D-F09B-43C4-B66D-6414CEF09283}" srcOrd="2" destOrd="0" presId="urn:microsoft.com/office/officeart/2005/8/layout/orgChart1"/>
    <dgm:cxn modelId="{849E4AF2-524C-4288-8DC8-A6C69B7BD557}" type="presParOf" srcId="{43E3C37D-F09B-43C4-B66D-6414CEF09283}" destId="{9E6B8876-4275-4ADD-B306-058A99814622}" srcOrd="0" destOrd="0" presId="urn:microsoft.com/office/officeart/2005/8/layout/orgChart1"/>
    <dgm:cxn modelId="{D856BA2D-57AF-4213-80C1-99BECEB03A87}" type="presParOf" srcId="{9E6B8876-4275-4ADD-B306-058A99814622}" destId="{86C31928-06F2-41ED-BCDD-D2318107278F}" srcOrd="0" destOrd="0" presId="urn:microsoft.com/office/officeart/2005/8/layout/orgChart1"/>
    <dgm:cxn modelId="{D9F84219-6075-43BF-94AB-1878AE6BD866}" type="presParOf" srcId="{9E6B8876-4275-4ADD-B306-058A99814622}" destId="{C9483DE4-9B86-4CAA-80A8-9B5940AD2E2E}" srcOrd="1" destOrd="0" presId="urn:microsoft.com/office/officeart/2005/8/layout/orgChart1"/>
    <dgm:cxn modelId="{FE3736FA-B91F-4BD6-84CF-32C889626432}" type="presParOf" srcId="{43E3C37D-F09B-43C4-B66D-6414CEF09283}" destId="{AE6E8FE3-F545-4E03-95F1-6BD587104EF1}" srcOrd="1" destOrd="0" presId="urn:microsoft.com/office/officeart/2005/8/layout/orgChart1"/>
    <dgm:cxn modelId="{3BB04993-8848-4B31-A8C9-BDDF5DF382C6}" type="presParOf" srcId="{AE6E8FE3-F545-4E03-95F1-6BD587104EF1}" destId="{0D970DCF-A5C2-4DF2-B499-7427006DEFAE}" srcOrd="0" destOrd="0" presId="urn:microsoft.com/office/officeart/2005/8/layout/orgChart1"/>
    <dgm:cxn modelId="{21061175-E1D7-4450-A5A1-8B6E33DF26DA}" type="presParOf" srcId="{AE6E8FE3-F545-4E03-95F1-6BD587104EF1}" destId="{B57CD1C0-57BE-4675-8473-68B664AAE6A3}" srcOrd="1" destOrd="0" presId="urn:microsoft.com/office/officeart/2005/8/layout/orgChart1"/>
    <dgm:cxn modelId="{A830407A-771F-49C6-8300-320A1F2AA82C}" type="presParOf" srcId="{B57CD1C0-57BE-4675-8473-68B664AAE6A3}" destId="{E80D7E0A-0194-4BDC-9FB5-5E19FD2C7544}" srcOrd="0" destOrd="0" presId="urn:microsoft.com/office/officeart/2005/8/layout/orgChart1"/>
    <dgm:cxn modelId="{40C91A90-8E55-4551-890F-880D9C5CFF90}" type="presParOf" srcId="{E80D7E0A-0194-4BDC-9FB5-5E19FD2C7544}" destId="{6837C186-6B56-4165-8CB7-B1D3F8F1C34A}" srcOrd="0" destOrd="0" presId="urn:microsoft.com/office/officeart/2005/8/layout/orgChart1"/>
    <dgm:cxn modelId="{D4317869-5F99-483D-8348-3BB0BE3146B2}" type="presParOf" srcId="{E80D7E0A-0194-4BDC-9FB5-5E19FD2C7544}" destId="{106FE5C3-62AE-425C-BAA7-A5FA31C7AC67}" srcOrd="1" destOrd="0" presId="urn:microsoft.com/office/officeart/2005/8/layout/orgChart1"/>
    <dgm:cxn modelId="{0398D0D2-ED1E-417B-A6B7-06595658512A}" type="presParOf" srcId="{B57CD1C0-57BE-4675-8473-68B664AAE6A3}" destId="{5A3E8380-5CCB-4F1B-9728-3D6931D11790}" srcOrd="1" destOrd="0" presId="urn:microsoft.com/office/officeart/2005/8/layout/orgChart1"/>
    <dgm:cxn modelId="{BB2FAB78-B900-4076-AFFC-C07EBB940962}" type="presParOf" srcId="{B57CD1C0-57BE-4675-8473-68B664AAE6A3}" destId="{05941188-0B7B-4A7C-8879-289A14A59EAD}" srcOrd="2" destOrd="0" presId="urn:microsoft.com/office/officeart/2005/8/layout/orgChart1"/>
    <dgm:cxn modelId="{00E863F8-BF77-4B43-BD43-B26605363B69}" type="presParOf" srcId="{AE6E8FE3-F545-4E03-95F1-6BD587104EF1}" destId="{1146E37C-D59B-4FD6-A928-F13852CAFA54}" srcOrd="2" destOrd="0" presId="urn:microsoft.com/office/officeart/2005/8/layout/orgChart1"/>
    <dgm:cxn modelId="{D8D3FF6D-F4ED-48CA-8326-9135E00D8C15}" type="presParOf" srcId="{AE6E8FE3-F545-4E03-95F1-6BD587104EF1}" destId="{917F49CF-24FA-490C-9E9B-863F41D8A76B}" srcOrd="3" destOrd="0" presId="urn:microsoft.com/office/officeart/2005/8/layout/orgChart1"/>
    <dgm:cxn modelId="{B0E8E24E-3018-4F2F-BC2A-D3E874DE0B20}" type="presParOf" srcId="{917F49CF-24FA-490C-9E9B-863F41D8A76B}" destId="{C052482F-BA8A-4964-82E0-6E77E81B6390}" srcOrd="0" destOrd="0" presId="urn:microsoft.com/office/officeart/2005/8/layout/orgChart1"/>
    <dgm:cxn modelId="{A325F266-B48F-4905-80DC-5361CBA1198F}" type="presParOf" srcId="{C052482F-BA8A-4964-82E0-6E77E81B6390}" destId="{F9639AB5-2E83-4AAC-896C-E704F573C7FD}" srcOrd="0" destOrd="0" presId="urn:microsoft.com/office/officeart/2005/8/layout/orgChart1"/>
    <dgm:cxn modelId="{11D07ACF-A12B-41E0-A9DF-63D26724B352}" type="presParOf" srcId="{C052482F-BA8A-4964-82E0-6E77E81B6390}" destId="{FECF2F77-6485-42CA-AB10-9233EC3B7DA0}" srcOrd="1" destOrd="0" presId="urn:microsoft.com/office/officeart/2005/8/layout/orgChart1"/>
    <dgm:cxn modelId="{1BF6D7DF-F6E4-4A52-9D45-F8A78D149FA4}" type="presParOf" srcId="{917F49CF-24FA-490C-9E9B-863F41D8A76B}" destId="{33AB5A3C-6BBE-4152-893D-4C203F9F426F}" srcOrd="1" destOrd="0" presId="urn:microsoft.com/office/officeart/2005/8/layout/orgChart1"/>
    <dgm:cxn modelId="{8E1576B6-C45B-495E-955E-C5442128E64F}" type="presParOf" srcId="{917F49CF-24FA-490C-9E9B-863F41D8A76B}" destId="{EF14C814-43D4-478E-A503-606E9EAD5B80}" srcOrd="2" destOrd="0" presId="urn:microsoft.com/office/officeart/2005/8/layout/orgChart1"/>
    <dgm:cxn modelId="{D028D909-3847-4030-B668-D8613C5A0C8A}" type="presParOf" srcId="{AE6E8FE3-F545-4E03-95F1-6BD587104EF1}" destId="{BEF65B37-4384-4C0D-A5A0-B99D984AFE27}" srcOrd="4" destOrd="0" presId="urn:microsoft.com/office/officeart/2005/8/layout/orgChart1"/>
    <dgm:cxn modelId="{F7F7EB98-73DD-4CCF-93AE-79BBDF3843D3}" type="presParOf" srcId="{AE6E8FE3-F545-4E03-95F1-6BD587104EF1}" destId="{3E6C5D7E-FA55-4B43-8B3F-75630EF08060}" srcOrd="5" destOrd="0" presId="urn:microsoft.com/office/officeart/2005/8/layout/orgChart1"/>
    <dgm:cxn modelId="{93A2686F-9BDD-4F73-B8CB-753135AB6E55}" type="presParOf" srcId="{3E6C5D7E-FA55-4B43-8B3F-75630EF08060}" destId="{712FDDC8-14FB-4860-AB34-C3F9485E8AE3}" srcOrd="0" destOrd="0" presId="urn:microsoft.com/office/officeart/2005/8/layout/orgChart1"/>
    <dgm:cxn modelId="{897C74B8-4D12-4D8A-9A07-D37BAE8DC96E}" type="presParOf" srcId="{712FDDC8-14FB-4860-AB34-C3F9485E8AE3}" destId="{BD953CAE-6F6D-4A99-AA4D-7A6BEB2E11E7}" srcOrd="0" destOrd="0" presId="urn:microsoft.com/office/officeart/2005/8/layout/orgChart1"/>
    <dgm:cxn modelId="{96FF4F07-F111-4663-84CE-437F2FF7C59D}" type="presParOf" srcId="{712FDDC8-14FB-4860-AB34-C3F9485E8AE3}" destId="{EBB5F40E-33D2-423B-ADE1-702E51EA63CF}" srcOrd="1" destOrd="0" presId="urn:microsoft.com/office/officeart/2005/8/layout/orgChart1"/>
    <dgm:cxn modelId="{EC6EE62D-4C63-42F0-90E3-EB6B98EF1CED}" type="presParOf" srcId="{3E6C5D7E-FA55-4B43-8B3F-75630EF08060}" destId="{32DF18E6-51D3-400E-80E3-FBEE3EF6871F}" srcOrd="1" destOrd="0" presId="urn:microsoft.com/office/officeart/2005/8/layout/orgChart1"/>
    <dgm:cxn modelId="{6399F263-76EE-4883-9BB2-25A2D7915E78}" type="presParOf" srcId="{3E6C5D7E-FA55-4B43-8B3F-75630EF08060}" destId="{624F3876-6AF8-45A1-9255-556EA2BD530E}" srcOrd="2" destOrd="0" presId="urn:microsoft.com/office/officeart/2005/8/layout/orgChart1"/>
    <dgm:cxn modelId="{FD1E1742-0A99-47AA-B728-1A0A00871EA6}" type="presParOf" srcId="{43E3C37D-F09B-43C4-B66D-6414CEF09283}" destId="{64558710-FE52-4331-B97C-59D2E67DCA19}" srcOrd="2" destOrd="0" presId="urn:microsoft.com/office/officeart/2005/8/layout/orgChart1"/>
    <dgm:cxn modelId="{28DC0732-628C-4301-8F74-8DEBEDD87D59}" type="presParOf" srcId="{00934C0C-E120-410C-B2D0-18F8985DDBB6}" destId="{AEFB4D8B-BD94-4811-B3B3-B0626B924A9C}" srcOrd="3" destOrd="0" presId="urn:microsoft.com/office/officeart/2005/8/layout/orgChart1"/>
    <dgm:cxn modelId="{BD834674-0F41-44C5-B093-DFE8F5508482}" type="presParOf" srcId="{AEFB4D8B-BD94-4811-B3B3-B0626B924A9C}" destId="{82572DE4-DBD4-4A1F-A96A-8B87C371CEA1}" srcOrd="0" destOrd="0" presId="urn:microsoft.com/office/officeart/2005/8/layout/orgChart1"/>
    <dgm:cxn modelId="{C2CB6A62-0BA1-4CBA-88A5-BFABE2C855EC}" type="presParOf" srcId="{82572DE4-DBD4-4A1F-A96A-8B87C371CEA1}" destId="{5F6D257B-8452-4CA9-B9D1-0DCAC47CF1BD}" srcOrd="0" destOrd="0" presId="urn:microsoft.com/office/officeart/2005/8/layout/orgChart1"/>
    <dgm:cxn modelId="{CF6366DF-562C-44F4-BB28-8268243E3672}" type="presParOf" srcId="{82572DE4-DBD4-4A1F-A96A-8B87C371CEA1}" destId="{4A619579-C369-4517-B7D2-830A52AF395E}" srcOrd="1" destOrd="0" presId="urn:microsoft.com/office/officeart/2005/8/layout/orgChart1"/>
    <dgm:cxn modelId="{2A68032C-3BE7-44E1-B098-021475CC125B}" type="presParOf" srcId="{AEFB4D8B-BD94-4811-B3B3-B0626B924A9C}" destId="{F025DA58-AE0E-47DC-9A77-EC0DA11DCAC3}" srcOrd="1" destOrd="0" presId="urn:microsoft.com/office/officeart/2005/8/layout/orgChart1"/>
    <dgm:cxn modelId="{30C809E3-9490-4315-A7A9-0F8EE04909CE}" type="presParOf" srcId="{AEFB4D8B-BD94-4811-B3B3-B0626B924A9C}" destId="{943811C2-8104-4A9F-B622-1FF106A2F55A}" srcOrd="2" destOrd="0" presId="urn:microsoft.com/office/officeart/2005/8/layout/orgChart1"/>
  </dgm:cxnLst>
  <dgm:bg>
    <a:solidFill>
      <a:schemeClr val="accent2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397F38-8768-4523-8115-8C1FD5DEE830}">
      <dsp:nvSpPr>
        <dsp:cNvPr id="0" name=""/>
        <dsp:cNvSpPr/>
      </dsp:nvSpPr>
      <dsp:spPr>
        <a:xfrm>
          <a:off x="0" y="0"/>
          <a:ext cx="8176992" cy="13105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Познавательные</a:t>
          </a:r>
          <a:r>
            <a:rPr lang="ru-RU" sz="2400" kern="1200" dirty="0" smtClean="0">
              <a:solidFill>
                <a:srgbClr val="FFFF00"/>
              </a:solidFill>
            </a:rPr>
            <a:t>: </a:t>
          </a:r>
          <a:r>
            <a:rPr lang="ru-RU" sz="2400" kern="1200" dirty="0" smtClean="0"/>
            <a:t>нехватка знаний, неумение работать с тестовыми заданиями.</a:t>
          </a:r>
          <a:endParaRPr lang="ru-RU" sz="2400" kern="1200" dirty="0">
            <a:solidFill>
              <a:srgbClr val="FFFF00"/>
            </a:solidFill>
          </a:endParaRPr>
        </a:p>
      </dsp:txBody>
      <dsp:txXfrm>
        <a:off x="1766457" y="0"/>
        <a:ext cx="6410534" cy="1310594"/>
      </dsp:txXfrm>
    </dsp:sp>
    <dsp:sp modelId="{7B3C310F-A7F4-4C18-B41C-75C03CA66678}">
      <dsp:nvSpPr>
        <dsp:cNvPr id="0" name=""/>
        <dsp:cNvSpPr/>
      </dsp:nvSpPr>
      <dsp:spPr>
        <a:xfrm>
          <a:off x="131059" y="131059"/>
          <a:ext cx="1635398" cy="104847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000" r="-2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4D93FF-C2AC-4F72-91F0-38A82DF0AD6D}">
      <dsp:nvSpPr>
        <dsp:cNvPr id="0" name=""/>
        <dsp:cNvSpPr/>
      </dsp:nvSpPr>
      <dsp:spPr>
        <a:xfrm>
          <a:off x="0" y="1441654"/>
          <a:ext cx="8176992" cy="1310594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shade val="51000"/>
                <a:satMod val="130000"/>
              </a:schemeClr>
            </a:gs>
            <a:gs pos="80000">
              <a:schemeClr val="accent6">
                <a:shade val="93000"/>
                <a:satMod val="130000"/>
              </a:schemeClr>
            </a:gs>
            <a:gs pos="100000">
              <a:schemeClr val="accent6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Личностные</a:t>
          </a:r>
          <a:r>
            <a:rPr lang="ru-RU" sz="2400" kern="1200" dirty="0" smtClean="0"/>
            <a:t>: незнание процедуры, отсутствие возможности получить поддержку взрослых, повышенный уровень тревоги.</a:t>
          </a:r>
          <a:endParaRPr lang="ru-RU" sz="2400" kern="1200" dirty="0"/>
        </a:p>
      </dsp:txBody>
      <dsp:txXfrm>
        <a:off x="1766457" y="1441654"/>
        <a:ext cx="6410534" cy="1310594"/>
      </dsp:txXfrm>
    </dsp:sp>
    <dsp:sp modelId="{2D51E6A4-A49E-41FB-8D76-BEAA20982C8D}">
      <dsp:nvSpPr>
        <dsp:cNvPr id="0" name=""/>
        <dsp:cNvSpPr/>
      </dsp:nvSpPr>
      <dsp:spPr>
        <a:xfrm>
          <a:off x="131059" y="1572713"/>
          <a:ext cx="1635398" cy="104847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5000" r="-1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B3E1C0-78F3-47D9-B1BB-6771005F6563}">
      <dsp:nvSpPr>
        <dsp:cNvPr id="0" name=""/>
        <dsp:cNvSpPr/>
      </dsp:nvSpPr>
      <dsp:spPr>
        <a:xfrm>
          <a:off x="0" y="2883308"/>
          <a:ext cx="8176992" cy="1071503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Процессуальные</a:t>
          </a:r>
          <a:r>
            <a:rPr lang="ru-RU" sz="2400" kern="1200" dirty="0" smtClean="0"/>
            <a:t>: незнание процедуры, отсутствие четкой стратегии деятельности.</a:t>
          </a:r>
          <a:endParaRPr lang="ru-RU" sz="2400" kern="1200" dirty="0"/>
        </a:p>
      </dsp:txBody>
      <dsp:txXfrm>
        <a:off x="1766457" y="2883308"/>
        <a:ext cx="6410534" cy="1071503"/>
      </dsp:txXfrm>
    </dsp:sp>
    <dsp:sp modelId="{4A95A2B5-18EC-46BB-9767-4EEF4CBBFA4A}">
      <dsp:nvSpPr>
        <dsp:cNvPr id="0" name=""/>
        <dsp:cNvSpPr/>
      </dsp:nvSpPr>
      <dsp:spPr>
        <a:xfrm>
          <a:off x="131059" y="2894822"/>
          <a:ext cx="1635398" cy="104847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5000" b="-15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A47905-7F62-4E1F-AC91-D87CCB5F9D3F}">
      <dsp:nvSpPr>
        <dsp:cNvPr id="0" name=""/>
        <dsp:cNvSpPr/>
      </dsp:nvSpPr>
      <dsp:spPr>
        <a:xfrm>
          <a:off x="0" y="4085871"/>
          <a:ext cx="8176992" cy="1310594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Психологические</a:t>
          </a:r>
          <a:r>
            <a:rPr lang="ru-RU" sz="2000" kern="1200" dirty="0" smtClean="0"/>
            <a:t>: </a:t>
          </a:r>
          <a:r>
            <a:rPr lang="ru-RU" sz="1800" kern="1200" dirty="0" smtClean="0"/>
            <a:t>разочарование в себе и близких; уход в себя; потеря веры в свое настоящее и будущее; эмоциональная расторможенность; когнитивный ступор; утеря личностной значимости и ценности собственной жизни.</a:t>
          </a:r>
          <a:endParaRPr lang="ru-RU" sz="1800" kern="1200" dirty="0"/>
        </a:p>
      </dsp:txBody>
      <dsp:txXfrm>
        <a:off x="1766457" y="4085871"/>
        <a:ext cx="6410534" cy="1310594"/>
      </dsp:txXfrm>
    </dsp:sp>
    <dsp:sp modelId="{0987E161-D0EB-49B9-9E66-F3424678DFD7}">
      <dsp:nvSpPr>
        <dsp:cNvPr id="0" name=""/>
        <dsp:cNvSpPr/>
      </dsp:nvSpPr>
      <dsp:spPr>
        <a:xfrm>
          <a:off x="131059" y="4216930"/>
          <a:ext cx="1635398" cy="1048475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7000" b="-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F65B37-4384-4C0D-A5A0-B99D984AFE27}">
      <dsp:nvSpPr>
        <dsp:cNvPr id="0" name=""/>
        <dsp:cNvSpPr/>
      </dsp:nvSpPr>
      <dsp:spPr>
        <a:xfrm>
          <a:off x="1332208" y="1877799"/>
          <a:ext cx="3783001" cy="1582958"/>
        </a:xfrm>
        <a:custGeom>
          <a:avLst/>
          <a:gdLst/>
          <a:ahLst/>
          <a:cxnLst/>
          <a:rect l="0" t="0" r="0" b="0"/>
          <a:pathLst>
            <a:path>
              <a:moveTo>
                <a:pt x="3783001" y="0"/>
              </a:moveTo>
              <a:lnTo>
                <a:pt x="3783001" y="1413325"/>
              </a:lnTo>
              <a:lnTo>
                <a:pt x="0" y="1413325"/>
              </a:lnTo>
              <a:lnTo>
                <a:pt x="0" y="158295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46E37C-D59B-4FD6-A928-F13852CAFA54}">
      <dsp:nvSpPr>
        <dsp:cNvPr id="0" name=""/>
        <dsp:cNvSpPr/>
      </dsp:nvSpPr>
      <dsp:spPr>
        <a:xfrm>
          <a:off x="5115209" y="1877799"/>
          <a:ext cx="1957976" cy="15829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3325"/>
              </a:lnTo>
              <a:lnTo>
                <a:pt x="1957976" y="1413325"/>
              </a:lnTo>
              <a:lnTo>
                <a:pt x="1957976" y="158295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970DCF-A5C2-4DF2-B499-7427006DEFAE}">
      <dsp:nvSpPr>
        <dsp:cNvPr id="0" name=""/>
        <dsp:cNvSpPr/>
      </dsp:nvSpPr>
      <dsp:spPr>
        <a:xfrm>
          <a:off x="4243441" y="1877799"/>
          <a:ext cx="871768" cy="1582958"/>
        </a:xfrm>
        <a:custGeom>
          <a:avLst/>
          <a:gdLst/>
          <a:ahLst/>
          <a:cxnLst/>
          <a:rect l="0" t="0" r="0" b="0"/>
          <a:pathLst>
            <a:path>
              <a:moveTo>
                <a:pt x="871768" y="0"/>
              </a:moveTo>
              <a:lnTo>
                <a:pt x="871768" y="1413325"/>
              </a:lnTo>
              <a:lnTo>
                <a:pt x="0" y="1413325"/>
              </a:lnTo>
              <a:lnTo>
                <a:pt x="0" y="1582958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F990B7-D387-472E-915F-4F326301A23A}">
      <dsp:nvSpPr>
        <dsp:cNvPr id="0" name=""/>
        <dsp:cNvSpPr/>
      </dsp:nvSpPr>
      <dsp:spPr>
        <a:xfrm>
          <a:off x="130229" y="238070"/>
          <a:ext cx="1836268" cy="178912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Просвещение</a:t>
          </a:r>
          <a:endParaRPr lang="ru-RU" sz="2000" kern="1200" dirty="0"/>
        </a:p>
      </dsp:txBody>
      <dsp:txXfrm>
        <a:off x="130229" y="238070"/>
        <a:ext cx="1836268" cy="1789127"/>
      </dsp:txXfrm>
    </dsp:sp>
    <dsp:sp modelId="{24CB7ECB-3EDF-46F1-9DEF-580EF73E03A4}">
      <dsp:nvSpPr>
        <dsp:cNvPr id="0" name=""/>
        <dsp:cNvSpPr/>
      </dsp:nvSpPr>
      <dsp:spPr>
        <a:xfrm>
          <a:off x="2153902" y="223635"/>
          <a:ext cx="1649608" cy="1762567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Диагностика</a:t>
          </a:r>
          <a:endParaRPr lang="ru-RU" sz="2000" kern="1200" dirty="0"/>
        </a:p>
      </dsp:txBody>
      <dsp:txXfrm>
        <a:off x="2153902" y="223635"/>
        <a:ext cx="1649608" cy="1762567"/>
      </dsp:txXfrm>
    </dsp:sp>
    <dsp:sp modelId="{86C31928-06F2-41ED-BCDD-D2318107278F}">
      <dsp:nvSpPr>
        <dsp:cNvPr id="0" name=""/>
        <dsp:cNvSpPr/>
      </dsp:nvSpPr>
      <dsp:spPr>
        <a:xfrm>
          <a:off x="4196751" y="280260"/>
          <a:ext cx="1836915" cy="1597538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Консультации</a:t>
          </a:r>
          <a:endParaRPr lang="ru-RU" sz="2000" kern="1200" dirty="0"/>
        </a:p>
      </dsp:txBody>
      <dsp:txXfrm>
        <a:off x="4196751" y="280260"/>
        <a:ext cx="1836915" cy="1597538"/>
      </dsp:txXfrm>
    </dsp:sp>
    <dsp:sp modelId="{6837C186-6B56-4165-8CB7-B1D3F8F1C34A}">
      <dsp:nvSpPr>
        <dsp:cNvPr id="0" name=""/>
        <dsp:cNvSpPr/>
      </dsp:nvSpPr>
      <dsp:spPr>
        <a:xfrm>
          <a:off x="3214714" y="3460758"/>
          <a:ext cx="2057454" cy="1463666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Ученики</a:t>
          </a:r>
          <a:endParaRPr lang="ru-RU" sz="2300" kern="1200" dirty="0"/>
        </a:p>
      </dsp:txBody>
      <dsp:txXfrm>
        <a:off x="3214714" y="3460758"/>
        <a:ext cx="2057454" cy="1463666"/>
      </dsp:txXfrm>
    </dsp:sp>
    <dsp:sp modelId="{F9639AB5-2E83-4AAC-896C-E704F573C7FD}">
      <dsp:nvSpPr>
        <dsp:cNvPr id="0" name=""/>
        <dsp:cNvSpPr/>
      </dsp:nvSpPr>
      <dsp:spPr>
        <a:xfrm>
          <a:off x="6143661" y="3460758"/>
          <a:ext cx="1859048" cy="1356902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Родители</a:t>
          </a:r>
          <a:endParaRPr lang="ru-RU" sz="2300" kern="1200" dirty="0"/>
        </a:p>
      </dsp:txBody>
      <dsp:txXfrm>
        <a:off x="6143661" y="3460758"/>
        <a:ext cx="1859048" cy="1356902"/>
      </dsp:txXfrm>
    </dsp:sp>
    <dsp:sp modelId="{BD953CAE-6F6D-4A99-AA4D-7A6BEB2E11E7}">
      <dsp:nvSpPr>
        <dsp:cNvPr id="0" name=""/>
        <dsp:cNvSpPr/>
      </dsp:nvSpPr>
      <dsp:spPr>
        <a:xfrm>
          <a:off x="285750" y="3460758"/>
          <a:ext cx="2092915" cy="1385400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Педагоги</a:t>
          </a:r>
          <a:endParaRPr lang="ru-RU" sz="2300" kern="1200" dirty="0"/>
        </a:p>
      </dsp:txBody>
      <dsp:txXfrm>
        <a:off x="285750" y="3460758"/>
        <a:ext cx="2092915" cy="1385400"/>
      </dsp:txXfrm>
    </dsp:sp>
    <dsp:sp modelId="{5F6D257B-8452-4CA9-B9D1-0DCAC47CF1BD}">
      <dsp:nvSpPr>
        <dsp:cNvPr id="0" name=""/>
        <dsp:cNvSpPr/>
      </dsp:nvSpPr>
      <dsp:spPr>
        <a:xfrm>
          <a:off x="6262203" y="223635"/>
          <a:ext cx="2005029" cy="175270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Коррекционно-развивающая работа</a:t>
          </a:r>
          <a:endParaRPr lang="ru-RU" sz="2300" kern="1200" dirty="0"/>
        </a:p>
      </dsp:txBody>
      <dsp:txXfrm>
        <a:off x="6262203" y="223635"/>
        <a:ext cx="2005029" cy="17527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178592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A8C5-DFCA-42DC-9709-EF24A70AF07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40B3-DD4D-405D-B4AF-E659931FE0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A8C5-DFCA-42DC-9709-EF24A70AF07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40B3-DD4D-405D-B4AF-E659931FE0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A8C5-DFCA-42DC-9709-EF24A70AF07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40B3-DD4D-405D-B4AF-E659931FE0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A8C5-DFCA-42DC-9709-EF24A70AF07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40B3-DD4D-405D-B4AF-E659931FE0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A8C5-DFCA-42DC-9709-EF24A70AF07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40B3-DD4D-405D-B4AF-E659931FE0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A8C5-DFCA-42DC-9709-EF24A70AF07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40B3-DD4D-405D-B4AF-E659931FE0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A8C5-DFCA-42DC-9709-EF24A70AF07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40B3-DD4D-405D-B4AF-E659931FE0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A8C5-DFCA-42DC-9709-EF24A70AF07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40B3-DD4D-405D-B4AF-E659931FE0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A8C5-DFCA-42DC-9709-EF24A70AF07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40B3-DD4D-405D-B4AF-E659931FE0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A8C5-DFCA-42DC-9709-EF24A70AF07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40B3-DD4D-405D-B4AF-E659931FE0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3A8C5-DFCA-42DC-9709-EF24A70AF07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E40B3-DD4D-405D-B4AF-E659931FE0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rgbClr val="CC6600">
              <a:alpha val="14902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3A8C5-DFCA-42DC-9709-EF24A70AF079}" type="datetimeFigureOut">
              <a:rPr lang="ru-RU" smtClean="0"/>
              <a:t>09.03.2023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E40B3-DD4D-405D-B4AF-E659931FE0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CC9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CC9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CC9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FFCC9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FFCC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obrnadzor.gov.ru/gia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04664"/>
            <a:ext cx="8568952" cy="172819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Психологическое сопровождение учащихся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Times New Roman"/>
              </a:rPr>
              <a:t>в период </a:t>
            </a:r>
            <a:b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Times New Roman"/>
              </a:rPr>
            </a:b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+mn-lt"/>
                <a:ea typeface="Times New Roman"/>
              </a:rPr>
              <a:t>подготовки и сдачи ГИА</a:t>
            </a:r>
            <a:endParaRPr lang="ru-RU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420888"/>
            <a:ext cx="6400800" cy="936104"/>
          </a:xfrm>
        </p:spPr>
        <p:txBody>
          <a:bodyPr>
            <a:noAutofit/>
          </a:bodyPr>
          <a:lstStyle/>
          <a:p>
            <a:r>
              <a:rPr lang="ru-RU" sz="2800" b="1" dirty="0" err="1" smtClean="0">
                <a:solidFill>
                  <a:schemeClr val="bg1"/>
                </a:solidFill>
              </a:rPr>
              <a:t>Бошук</a:t>
            </a:r>
            <a:r>
              <a:rPr lang="ru-RU" sz="2800" b="1" dirty="0" smtClean="0">
                <a:solidFill>
                  <a:schemeClr val="bg1"/>
                </a:solidFill>
              </a:rPr>
              <a:t> С.В., </a:t>
            </a:r>
          </a:p>
          <a:p>
            <a:r>
              <a:rPr lang="ru-RU" sz="2800" b="1" dirty="0" smtClean="0">
                <a:solidFill>
                  <a:schemeClr val="bg1"/>
                </a:solidFill>
              </a:rPr>
              <a:t>педагог-психолог МКУ РЦ «Детство»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86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  <a:latin typeface="Arial" charset="0"/>
              </a:rPr>
              <a:t>Выпускники «группы риска»</a:t>
            </a:r>
            <a:br>
              <a:rPr lang="ru-RU" b="1" dirty="0">
                <a:solidFill>
                  <a:srgbClr val="FFFF00"/>
                </a:solidFill>
                <a:latin typeface="Arial" charset="0"/>
              </a:rPr>
            </a:br>
            <a:r>
              <a:rPr lang="ru-RU" b="1" dirty="0">
                <a:solidFill>
                  <a:srgbClr val="FFFF00"/>
                </a:solidFill>
                <a:latin typeface="Arial" charset="0"/>
              </a:rPr>
              <a:t>4.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«Неуверенные»</a:t>
            </a:r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idx="1"/>
          </p:nvPr>
        </p:nvSpPr>
        <p:spPr>
          <a:xfrm>
            <a:off x="71422" y="1643461"/>
            <a:ext cx="8965074" cy="14254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algn="just">
              <a:spcBef>
                <a:spcPts val="0"/>
              </a:spcBef>
              <a:buFont typeface="Wingdings 2" pitchFamily="18" charset="2"/>
              <a:buNone/>
            </a:pPr>
            <a:r>
              <a:rPr lang="ru-RU" sz="2000" dirty="0" smtClean="0"/>
              <a:t>Могут </a:t>
            </a:r>
            <a:r>
              <a:rPr lang="ru-RU" sz="2000" dirty="0"/>
              <a:t>хорошо справляться с теми заданиями, где требуется работа по образцу, но испытывают затруднения при необходимости самостоятельного выбора стратегии </a:t>
            </a:r>
            <a:r>
              <a:rPr lang="ru-RU" sz="2000" dirty="0" smtClean="0"/>
              <a:t>решения.</a:t>
            </a:r>
            <a:r>
              <a:rPr lang="ru-RU" sz="2000" dirty="0"/>
              <a:t> П</a:t>
            </a:r>
            <a:r>
              <a:rPr lang="ru-RU" sz="2000" dirty="0" smtClean="0"/>
              <a:t>одолгу </a:t>
            </a:r>
            <a:r>
              <a:rPr lang="ru-RU" sz="2000" dirty="0"/>
              <a:t>не могут приступить к выполнению задания, но </a:t>
            </a:r>
            <a:r>
              <a:rPr lang="ru-RU" sz="2000" dirty="0" smtClean="0"/>
              <a:t>если </a:t>
            </a:r>
            <a:r>
              <a:rPr lang="ru-RU" sz="2000" dirty="0"/>
              <a:t>подсказать им первый шаг, </a:t>
            </a:r>
            <a:r>
              <a:rPr lang="ru-RU" sz="2000" dirty="0" smtClean="0"/>
              <a:t>они </a:t>
            </a:r>
            <a:r>
              <a:rPr lang="ru-RU" sz="2000" dirty="0"/>
              <a:t>начинают работать.</a:t>
            </a:r>
            <a:endParaRPr lang="ru-RU" sz="20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91121" y="3212976"/>
            <a:ext cx="8965074" cy="12296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spcBef>
                <a:spcPts val="0"/>
              </a:spcBef>
              <a:buFont typeface="Wingdings 2" pitchFamily="18" charset="2"/>
              <a:buNone/>
            </a:pPr>
            <a:r>
              <a:rPr lang="ru-RU" dirty="0" smtClean="0"/>
              <a:t>Испытывают </a:t>
            </a:r>
            <a:r>
              <a:rPr lang="ru-RU" dirty="0"/>
              <a:t>затруднения во время любого экзамена, поскольку им сложно опираться только на собственные ресурсы и принимать самостоятельное </a:t>
            </a:r>
            <a:r>
              <a:rPr lang="ru-RU" dirty="0" smtClean="0"/>
              <a:t>решение.</a:t>
            </a:r>
            <a:endParaRPr lang="ru-RU" sz="24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71422" y="4817299"/>
            <a:ext cx="8965074" cy="1584176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spcBef>
                <a:spcPts val="0"/>
              </a:spcBef>
              <a:buFont typeface="Wingdings 2" pitchFamily="18" charset="2"/>
              <a:buNone/>
            </a:pPr>
            <a:r>
              <a:rPr lang="ru-RU" dirty="0" smtClean="0"/>
              <a:t>Необходимо, чтобы неуверенный ученик получил </a:t>
            </a:r>
            <a:r>
              <a:rPr lang="ru-RU" dirty="0"/>
              <a:t>положительный опыт принятия другими людьми его личного </a:t>
            </a:r>
            <a:r>
              <a:rPr lang="ru-RU" dirty="0" smtClean="0"/>
              <a:t>выбора. Нужно воздержаться от дачи советов, и </a:t>
            </a:r>
            <a:r>
              <a:rPr lang="ru-RU" dirty="0"/>
              <a:t>терпеливо </a:t>
            </a:r>
            <a:r>
              <a:rPr lang="ru-RU" dirty="0" smtClean="0"/>
              <a:t>дождаться, когда </a:t>
            </a:r>
            <a:r>
              <a:rPr lang="ru-RU" dirty="0"/>
              <a:t>он </a:t>
            </a:r>
            <a:r>
              <a:rPr lang="ru-RU" dirty="0" smtClean="0"/>
              <a:t>сам примет решение.</a:t>
            </a:r>
            <a:endParaRPr lang="ru-RU" sz="24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027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  <a:latin typeface="Arial" charset="0"/>
              </a:rPr>
              <a:t>Выпускники «группы риска»</a:t>
            </a:r>
            <a:br>
              <a:rPr lang="ru-RU" b="1" dirty="0">
                <a:solidFill>
                  <a:srgbClr val="FFFF00"/>
                </a:solidFill>
                <a:latin typeface="Arial" charset="0"/>
              </a:rPr>
            </a:br>
            <a:r>
              <a:rPr lang="ru-RU" b="1" dirty="0">
                <a:solidFill>
                  <a:srgbClr val="FFFF00"/>
                </a:solidFill>
                <a:latin typeface="Arial" charset="0"/>
              </a:rPr>
              <a:t>5.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«Неорганизованные»</a:t>
            </a:r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idx="1"/>
          </p:nvPr>
        </p:nvSpPr>
        <p:spPr>
          <a:xfrm>
            <a:off x="71422" y="1700809"/>
            <a:ext cx="8965074" cy="15841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algn="just">
              <a:spcBef>
                <a:spcPts val="0"/>
              </a:spcBef>
              <a:buFont typeface="Wingdings 2" pitchFamily="18" charset="2"/>
              <a:buNone/>
            </a:pPr>
            <a:r>
              <a:rPr lang="ru-RU" dirty="0" smtClean="0"/>
              <a:t>Ученики </a:t>
            </a:r>
            <a:r>
              <a:rPr lang="ru-RU" dirty="0"/>
              <a:t>с низким уровнем произвольности. У них сформированы все психические функции, необходимые для того, чтобы быть внимательными, но общий уровень организации деятельности очень </a:t>
            </a:r>
            <a:r>
              <a:rPr lang="ru-RU" dirty="0" smtClean="0"/>
              <a:t>низкий.</a:t>
            </a:r>
            <a:endParaRPr lang="ru-RU" sz="24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71422" y="3423514"/>
            <a:ext cx="8965074" cy="10135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spcBef>
                <a:spcPts val="0"/>
              </a:spcBef>
              <a:buFont typeface="Wingdings 2" pitchFamily="18" charset="2"/>
              <a:buNone/>
            </a:pPr>
            <a:r>
              <a:rPr lang="ru-RU" sz="2800" dirty="0" smtClean="0"/>
              <a:t>Во время экзамена могут </a:t>
            </a:r>
            <a:r>
              <a:rPr lang="ru-RU" sz="2800" dirty="0"/>
              <a:t>нерационально использовать отведенное </a:t>
            </a:r>
            <a:r>
              <a:rPr lang="ru-RU" sz="2800" dirty="0" smtClean="0"/>
              <a:t>время.</a:t>
            </a:r>
            <a:endParaRPr lang="ru-RU" sz="28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71422" y="4817299"/>
            <a:ext cx="8965074" cy="1348005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spcBef>
                <a:spcPts val="0"/>
              </a:spcBef>
              <a:buFont typeface="Wingdings 2" pitchFamily="18" charset="2"/>
              <a:buNone/>
            </a:pPr>
            <a:r>
              <a:rPr lang="ru-RU" dirty="0"/>
              <a:t>Н</a:t>
            </a:r>
            <a:r>
              <a:rPr lang="ru-RU" dirty="0" smtClean="0"/>
              <a:t>а </a:t>
            </a:r>
            <a:r>
              <a:rPr lang="ru-RU" dirty="0"/>
              <a:t>этапе подготовки </a:t>
            </a:r>
            <a:r>
              <a:rPr lang="ru-RU" dirty="0" smtClean="0"/>
              <a:t>важно </a:t>
            </a:r>
            <a:r>
              <a:rPr lang="ru-RU" dirty="0"/>
              <a:t>научить </a:t>
            </a:r>
            <a:r>
              <a:rPr lang="ru-RU" dirty="0" smtClean="0"/>
              <a:t>использовать </a:t>
            </a:r>
            <a:r>
              <a:rPr lang="ru-RU" dirty="0"/>
              <a:t>для </a:t>
            </a:r>
            <a:r>
              <a:rPr lang="ru-RU" dirty="0" err="1" smtClean="0"/>
              <a:t>саморегуляции</a:t>
            </a:r>
            <a:r>
              <a:rPr lang="ru-RU" dirty="0"/>
              <a:t> </a:t>
            </a:r>
            <a:r>
              <a:rPr lang="ru-RU" dirty="0" smtClean="0"/>
              <a:t>различные </a:t>
            </a:r>
            <a:r>
              <a:rPr lang="ru-RU" dirty="0"/>
              <a:t>материальные </a:t>
            </a:r>
            <a:r>
              <a:rPr lang="ru-RU" dirty="0" smtClean="0"/>
              <a:t>средства (песочные </a:t>
            </a:r>
            <a:r>
              <a:rPr lang="ru-RU" dirty="0"/>
              <a:t>часы, </a:t>
            </a:r>
            <a:r>
              <a:rPr lang="ru-RU" dirty="0" smtClean="0"/>
              <a:t>список дел, линейка для текста и т.п.). Призывать «быть внимательным» бесполезно.</a:t>
            </a:r>
            <a:endParaRPr lang="ru-RU" sz="24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756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68952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FFFF00"/>
                </a:solidFill>
                <a:latin typeface="Arial" charset="0"/>
              </a:rPr>
              <a:t>Выпускники «группы риска»</a:t>
            </a:r>
            <a:br>
              <a:rPr lang="ru-RU" sz="3200" b="1" dirty="0">
                <a:solidFill>
                  <a:srgbClr val="FFFF00"/>
                </a:solidFill>
                <a:latin typeface="Arial" charset="0"/>
              </a:rPr>
            </a:br>
            <a:r>
              <a:rPr lang="ru-RU" sz="3200" b="1" dirty="0">
                <a:solidFill>
                  <a:srgbClr val="FFFF00"/>
                </a:solidFill>
                <a:latin typeface="Arial" charset="0"/>
              </a:rPr>
              <a:t>6.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«</a:t>
            </a:r>
            <a:r>
              <a:rPr lang="ru-RU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Перфекционисты</a:t>
            </a:r>
            <a:r>
              <a:rPr lang="ru-RU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, отличники»</a:t>
            </a:r>
            <a:endParaRPr lang="ru-RU" sz="3200" dirty="0"/>
          </a:p>
        </p:txBody>
      </p:sp>
      <p:sp>
        <p:nvSpPr>
          <p:cNvPr id="4" name="Rectangle 3"/>
          <p:cNvSpPr>
            <a:spLocks noGrp="1"/>
          </p:cNvSpPr>
          <p:nvPr>
            <p:ph idx="1"/>
          </p:nvPr>
        </p:nvSpPr>
        <p:spPr>
          <a:xfrm>
            <a:off x="71422" y="1700809"/>
            <a:ext cx="8965074" cy="15841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Font typeface="Wingdings 2" pitchFamily="18" charset="2"/>
              <a:buNone/>
            </a:pPr>
            <a:r>
              <a:rPr lang="ru-RU" sz="2400" dirty="0"/>
              <a:t>О</a:t>
            </a:r>
            <a:r>
              <a:rPr lang="ru-RU" sz="2400" dirty="0" smtClean="0"/>
              <a:t>тличаются очень </a:t>
            </a:r>
            <a:r>
              <a:rPr lang="ru-RU" sz="2400" dirty="0"/>
              <a:t>высокой успеваемостью, ответственностью, организованностью, </a:t>
            </a:r>
            <a:r>
              <a:rPr lang="ru-RU" sz="2400" dirty="0" smtClean="0"/>
              <a:t>исполнительностью.  Чувствительны к похвале, оценке. Для них характерен </a:t>
            </a:r>
            <a:r>
              <a:rPr lang="ru-RU" sz="2400" dirty="0"/>
              <a:t>очень высокий уровень притязаний и крайне </a:t>
            </a:r>
            <a:r>
              <a:rPr lang="ru-RU" sz="2400" dirty="0" smtClean="0"/>
              <a:t>неустойчивая самооценка.</a:t>
            </a:r>
            <a:endParaRPr lang="ru-RU" sz="18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70315" y="3456365"/>
            <a:ext cx="8965074" cy="12296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spcBef>
                <a:spcPts val="0"/>
              </a:spcBef>
              <a:buFont typeface="Wingdings 2" pitchFamily="18" charset="2"/>
              <a:buNone/>
            </a:pPr>
            <a:r>
              <a:rPr lang="ru-RU" sz="2400" dirty="0"/>
              <a:t>«Лучшее - враг хорошего». Им </a:t>
            </a:r>
            <a:r>
              <a:rPr lang="ru-RU" sz="2400" dirty="0" smtClean="0"/>
              <a:t>непременно нужно </a:t>
            </a:r>
            <a:r>
              <a:rPr lang="ru-RU" sz="2400" dirty="0"/>
              <a:t>сделать </a:t>
            </a:r>
            <a:r>
              <a:rPr lang="ru-RU" sz="2400" dirty="0" smtClean="0"/>
              <a:t>все задания экзамена, </a:t>
            </a:r>
            <a:r>
              <a:rPr lang="ru-RU" sz="2400" dirty="0"/>
              <a:t>причем </a:t>
            </a:r>
            <a:r>
              <a:rPr lang="ru-RU" sz="2400" dirty="0" smtClean="0"/>
              <a:t>безошибочно. Пропустить задание для них – проблема.</a:t>
            </a:r>
            <a:endParaRPr lang="ru-RU" sz="24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71422" y="4817299"/>
            <a:ext cx="8965074" cy="1584176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spcBef>
                <a:spcPts val="0"/>
              </a:spcBef>
              <a:buFont typeface="Wingdings 2" pitchFamily="18" charset="2"/>
              <a:buNone/>
            </a:pPr>
            <a:r>
              <a:rPr lang="ru-RU" dirty="0" smtClean="0"/>
              <a:t>Необходимо </a:t>
            </a:r>
            <a:r>
              <a:rPr lang="ru-RU" dirty="0"/>
              <a:t>с</a:t>
            </a:r>
            <a:r>
              <a:rPr lang="ru-RU" dirty="0" smtClean="0"/>
              <a:t>корректировать </a:t>
            </a:r>
            <a:r>
              <a:rPr lang="ru-RU" dirty="0"/>
              <a:t>их ожидания и осознать разницу между «достаточным» и «</a:t>
            </a:r>
            <a:r>
              <a:rPr lang="ru-RU" dirty="0" smtClean="0"/>
              <a:t>превосходным». Можно предложить </a:t>
            </a:r>
            <a:r>
              <a:rPr lang="ru-RU" dirty="0"/>
              <a:t>тренировочные упражнения, где им потребуется выбирать задания для </a:t>
            </a:r>
            <a:r>
              <a:rPr lang="ru-RU" dirty="0" smtClean="0"/>
              <a:t>выполнения, </a:t>
            </a:r>
            <a:r>
              <a:rPr lang="ru-RU" dirty="0"/>
              <a:t>и не нужно </a:t>
            </a:r>
            <a:r>
              <a:rPr lang="ru-RU" dirty="0" smtClean="0"/>
              <a:t>делать </a:t>
            </a:r>
            <a:r>
              <a:rPr lang="ru-RU" dirty="0"/>
              <a:t>все </a:t>
            </a:r>
            <a:r>
              <a:rPr lang="ru-RU" dirty="0" smtClean="0"/>
              <a:t>подряд.</a:t>
            </a:r>
            <a:endParaRPr lang="ru-RU" sz="24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639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  <a:latin typeface="Arial" charset="0"/>
              </a:rPr>
              <a:t>Выпускники «группы риска»</a:t>
            </a:r>
            <a:br>
              <a:rPr lang="ru-RU" b="1" dirty="0">
                <a:solidFill>
                  <a:srgbClr val="FFFF00"/>
                </a:solidFill>
                <a:latin typeface="Arial" charset="0"/>
              </a:rPr>
            </a:br>
            <a:r>
              <a:rPr lang="ru-RU" b="1" dirty="0">
                <a:solidFill>
                  <a:srgbClr val="FFFF00"/>
                </a:solidFill>
                <a:latin typeface="Arial" charset="0"/>
              </a:rPr>
              <a:t>7.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«Астенические»</a:t>
            </a:r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idx="1"/>
          </p:nvPr>
        </p:nvSpPr>
        <p:spPr>
          <a:xfrm>
            <a:off x="71422" y="1700809"/>
            <a:ext cx="8965074" cy="15841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algn="just">
              <a:spcBef>
                <a:spcPts val="0"/>
              </a:spcBef>
              <a:buFont typeface="Wingdings 2" pitchFamily="18" charset="2"/>
              <a:buNone/>
            </a:pPr>
            <a:r>
              <a:rPr lang="ru-RU" dirty="0"/>
              <a:t>В</a:t>
            </a:r>
            <a:r>
              <a:rPr lang="ru-RU" dirty="0" smtClean="0"/>
              <a:t>ысокая </a:t>
            </a:r>
            <a:r>
              <a:rPr lang="ru-RU" dirty="0"/>
              <a:t>утомляемость, истощаемость. Они быстро устают, </a:t>
            </a:r>
            <a:r>
              <a:rPr lang="ru-RU" dirty="0" smtClean="0"/>
              <a:t>снижается </a:t>
            </a:r>
            <a:r>
              <a:rPr lang="ru-RU" dirty="0"/>
              <a:t>темп деятельности и резко увеличивается количество </a:t>
            </a:r>
            <a:r>
              <a:rPr lang="ru-RU" dirty="0" smtClean="0"/>
              <a:t>ошибок. Возможности коррекции ограничены ввиду органической природы.</a:t>
            </a:r>
            <a:endParaRPr lang="ru-RU" sz="24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71422" y="3423514"/>
            <a:ext cx="8965074" cy="1210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spcBef>
                <a:spcPts val="0"/>
              </a:spcBef>
              <a:buFont typeface="Wingdings 2" pitchFamily="18" charset="2"/>
              <a:buNone/>
            </a:pPr>
            <a:r>
              <a:rPr lang="ru-RU" dirty="0" smtClean="0"/>
              <a:t>Экзамен требует высокой работоспособности на протяжении нескольких часов. У астеников очень </a:t>
            </a:r>
            <a:r>
              <a:rPr lang="ru-RU" dirty="0"/>
              <a:t>высока вероятность снижения качества работы, </a:t>
            </a:r>
            <a:r>
              <a:rPr lang="ru-RU" dirty="0" smtClean="0"/>
              <a:t>возникновения усталости.</a:t>
            </a:r>
            <a:endParaRPr lang="ru-RU" sz="24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71422" y="4817299"/>
            <a:ext cx="8965074" cy="1584176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spcBef>
                <a:spcPts val="0"/>
              </a:spcBef>
              <a:buFont typeface="Wingdings 2" pitchFamily="18" charset="2"/>
              <a:buNone/>
            </a:pPr>
            <a:r>
              <a:rPr lang="ru-RU" dirty="0" smtClean="0"/>
              <a:t>Соблюдение оптимального режима </a:t>
            </a:r>
            <a:r>
              <a:rPr lang="ru-RU" dirty="0"/>
              <a:t>подготовки, чтобы </a:t>
            </a:r>
            <a:r>
              <a:rPr lang="ru-RU" dirty="0" smtClean="0"/>
              <a:t>ученик </a:t>
            </a:r>
            <a:r>
              <a:rPr lang="ru-RU" dirty="0"/>
              <a:t>не переутомлялся: ему необходимо делать перерывы в занятиях, гулять, достаточно </a:t>
            </a:r>
            <a:r>
              <a:rPr lang="ru-RU" dirty="0" smtClean="0"/>
              <a:t>спать. Также важно </a:t>
            </a:r>
            <a:r>
              <a:rPr lang="ru-RU" dirty="0"/>
              <a:t>не предъявлять </a:t>
            </a:r>
            <a:r>
              <a:rPr lang="ru-RU" dirty="0" smtClean="0"/>
              <a:t>невыполнимых требований.</a:t>
            </a:r>
            <a:endParaRPr lang="ru-RU" sz="24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334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  <a:latin typeface="Arial" charset="0"/>
              </a:rPr>
              <a:t>Выпускники «группы риска»</a:t>
            </a:r>
            <a:br>
              <a:rPr lang="ru-RU" b="1" dirty="0">
                <a:solidFill>
                  <a:srgbClr val="FFFF00"/>
                </a:solidFill>
                <a:latin typeface="Arial" charset="0"/>
              </a:rPr>
            </a:br>
            <a:r>
              <a:rPr lang="ru-RU" b="1" dirty="0">
                <a:solidFill>
                  <a:srgbClr val="FFFF00"/>
                </a:solidFill>
                <a:latin typeface="Arial" charset="0"/>
              </a:rPr>
              <a:t>8.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«</a:t>
            </a:r>
            <a:r>
              <a:rPr lang="ru-RU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Гипертимные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»</a:t>
            </a:r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idx="1"/>
          </p:nvPr>
        </p:nvSpPr>
        <p:spPr>
          <a:xfrm>
            <a:off x="71422" y="1648390"/>
            <a:ext cx="8965074" cy="183247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algn="just">
              <a:spcBef>
                <a:spcPts val="0"/>
              </a:spcBef>
              <a:buFont typeface="Wingdings 2" pitchFamily="18" charset="2"/>
              <a:buNone/>
            </a:pPr>
            <a:r>
              <a:rPr lang="ru-RU" sz="2400" dirty="0"/>
              <a:t>Б</a:t>
            </a:r>
            <a:r>
              <a:rPr lang="ru-RU" sz="2400" dirty="0" smtClean="0"/>
              <a:t>ыстрые</a:t>
            </a:r>
            <a:r>
              <a:rPr lang="ru-RU" sz="2400" dirty="0"/>
              <a:t>, энергичные, </a:t>
            </a:r>
            <a:r>
              <a:rPr lang="ru-RU" sz="2400" dirty="0" smtClean="0"/>
              <a:t>активные.</a:t>
            </a:r>
            <a:r>
              <a:rPr lang="ru-RU" sz="2400" dirty="0"/>
              <a:t> Б</a:t>
            </a:r>
            <a:r>
              <a:rPr lang="ru-RU" sz="2400" dirty="0" smtClean="0"/>
              <a:t>ыстро </a:t>
            </a:r>
            <a:r>
              <a:rPr lang="ru-RU" sz="2400" dirty="0"/>
              <a:t>выполняют задания, но зачастую делают это небрежно, не проверяют себя и </a:t>
            </a:r>
            <a:r>
              <a:rPr lang="ru-RU" sz="2400" dirty="0" smtClean="0"/>
              <a:t>пропускают ошибки. Но прекрасно </a:t>
            </a:r>
            <a:r>
              <a:rPr lang="ru-RU" sz="2400" dirty="0"/>
              <a:t>справляются с заданиями, требующими высокой мобильности и </a:t>
            </a:r>
            <a:r>
              <a:rPr lang="ru-RU" sz="2400" dirty="0" smtClean="0"/>
              <a:t>переключаемости. Учебная мотивация часто снижена.</a:t>
            </a:r>
            <a:endParaRPr lang="ru-RU" sz="24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71422" y="3619391"/>
            <a:ext cx="8965074" cy="12100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spcBef>
                <a:spcPts val="0"/>
              </a:spcBef>
              <a:buFont typeface="Wingdings 2" pitchFamily="18" charset="2"/>
              <a:buNone/>
            </a:pPr>
            <a:r>
              <a:rPr lang="ru-RU" sz="2800" dirty="0"/>
              <a:t>Испытывают затруднения в ходе работы, требующей высокой тщательности, собранности и </a:t>
            </a:r>
            <a:r>
              <a:rPr lang="ru-RU" sz="2800" dirty="0" smtClean="0"/>
              <a:t>аккуратности. Процедура ГИА же требует именно этого.</a:t>
            </a:r>
            <a:endParaRPr lang="ru-RU" sz="28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71422" y="5013176"/>
            <a:ext cx="8965074" cy="1584176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spcBef>
                <a:spcPts val="0"/>
              </a:spcBef>
              <a:buFont typeface="Wingdings 2" pitchFamily="18" charset="2"/>
              <a:buNone/>
            </a:pPr>
            <a:r>
              <a:rPr lang="ru-RU" sz="2200" dirty="0" smtClean="0"/>
              <a:t>Развивать навыки </a:t>
            </a:r>
            <a:r>
              <a:rPr lang="ru-RU" sz="2200" dirty="0"/>
              <a:t>самопроверки: по завершении работы найти ошибки, самостоятельно проверить результаты выполнения </a:t>
            </a:r>
            <a:r>
              <a:rPr lang="ru-RU" sz="2200" dirty="0" smtClean="0"/>
              <a:t>задания. Принцип «Сделал-проверь».</a:t>
            </a:r>
            <a:r>
              <a:rPr lang="ru-RU" sz="2200" dirty="0"/>
              <a:t> </a:t>
            </a:r>
            <a:r>
              <a:rPr lang="ru-RU" sz="2200" dirty="0" smtClean="0"/>
              <a:t>Фраза «Не торопись» бесполезна. Необходимо </a:t>
            </a:r>
            <a:r>
              <a:rPr lang="ru-RU" sz="2200" dirty="0"/>
              <a:t>создать у таких </a:t>
            </a:r>
            <a:r>
              <a:rPr lang="ru-RU" sz="2200" dirty="0" smtClean="0"/>
              <a:t>учеников </a:t>
            </a:r>
            <a:r>
              <a:rPr lang="ru-RU" sz="2200" dirty="0"/>
              <a:t>ощущение важности </a:t>
            </a:r>
            <a:r>
              <a:rPr lang="ru-RU" sz="2200" dirty="0" smtClean="0"/>
              <a:t>экзамена.</a:t>
            </a:r>
            <a:endParaRPr lang="ru-RU" sz="22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7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  <a:latin typeface="Arial" charset="0"/>
              </a:rPr>
              <a:t>Выпускники «группы риска»</a:t>
            </a:r>
            <a:br>
              <a:rPr lang="ru-RU" b="1" dirty="0">
                <a:solidFill>
                  <a:srgbClr val="FFFF00"/>
                </a:solidFill>
                <a:latin typeface="Arial" charset="0"/>
              </a:rPr>
            </a:br>
            <a:r>
              <a:rPr lang="ru-RU" b="1" dirty="0">
                <a:solidFill>
                  <a:srgbClr val="FFFF00"/>
                </a:solidFill>
                <a:latin typeface="Arial" charset="0"/>
              </a:rPr>
              <a:t>9.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«Застревающие»</a:t>
            </a:r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idx="1"/>
          </p:nvPr>
        </p:nvSpPr>
        <p:spPr>
          <a:xfrm>
            <a:off x="71422" y="1700809"/>
            <a:ext cx="8965074" cy="15841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algn="just">
              <a:spcBef>
                <a:spcPts val="0"/>
              </a:spcBef>
              <a:buFont typeface="Wingdings 2" pitchFamily="18" charset="2"/>
              <a:buNone/>
            </a:pPr>
            <a:r>
              <a:rPr lang="ru-RU" dirty="0" smtClean="0"/>
              <a:t>Низкая подвижность процессов, сложность переключения.</a:t>
            </a:r>
            <a:r>
              <a:rPr lang="ru-RU" dirty="0"/>
              <a:t> </a:t>
            </a:r>
            <a:r>
              <a:rPr lang="ru-RU" dirty="0" smtClean="0"/>
              <a:t>Им </a:t>
            </a:r>
            <a:r>
              <a:rPr lang="ru-RU" dirty="0"/>
              <a:t>требуется длительный ориентировочный период при выполнении каждого задания.</a:t>
            </a:r>
            <a:endParaRPr lang="ru-RU" sz="24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55952" y="3501008"/>
            <a:ext cx="8965074" cy="79757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spcBef>
                <a:spcPts val="0"/>
              </a:spcBef>
              <a:buFont typeface="Wingdings 2" pitchFamily="18" charset="2"/>
              <a:buNone/>
            </a:pPr>
            <a:r>
              <a:rPr lang="ru-RU" sz="2800" dirty="0" smtClean="0"/>
              <a:t>Экзамен требует высокой мобильности и переключения.</a:t>
            </a:r>
            <a:endParaRPr lang="ru-RU" sz="28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71422" y="4817299"/>
            <a:ext cx="8965074" cy="1059973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spcBef>
                <a:spcPts val="0"/>
              </a:spcBef>
              <a:buFont typeface="Wingdings 2" pitchFamily="18" charset="2"/>
              <a:buNone/>
            </a:pPr>
            <a:r>
              <a:rPr lang="ru-RU" sz="2800" dirty="0" smtClean="0"/>
              <a:t>Научить пользоваться </a:t>
            </a:r>
            <a:r>
              <a:rPr lang="ru-RU" sz="2800" dirty="0"/>
              <a:t>часами, </a:t>
            </a:r>
            <a:r>
              <a:rPr lang="ru-RU" sz="2800" dirty="0" smtClean="0"/>
              <a:t>чтобы отводить определенное время на каждое задание. </a:t>
            </a:r>
            <a:endParaRPr lang="ru-RU" sz="28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3311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Общие рекомендации </a:t>
            </a:r>
            <a:br>
              <a:rPr lang="ru-RU" dirty="0"/>
            </a:br>
            <a:r>
              <a:rPr lang="ru-RU" dirty="0"/>
              <a:t>для </a:t>
            </a:r>
            <a:r>
              <a:rPr lang="ru-RU" dirty="0" smtClean="0"/>
              <a:t>выпускников с ОВЗ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45023"/>
          </a:xfrm>
        </p:spPr>
        <p:txBody>
          <a:bodyPr>
            <a:normAutofit fontScale="85000" lnSpcReduction="10000"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b="1" dirty="0">
                <a:solidFill>
                  <a:schemeClr val="accent6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Задолго до экзамена отработать все вопросы, касающиеся процедуры проведения </a:t>
            </a: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экзамена;</a:t>
            </a:r>
            <a:endParaRPr lang="ru-RU" b="1" dirty="0">
              <a:solidFill>
                <a:schemeClr val="accent6">
                  <a:lumMod val="20000"/>
                  <a:lumOff val="80000"/>
                </a:schemeClr>
              </a:solidFill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Имитировать ситуацию </a:t>
            </a:r>
            <a:r>
              <a:rPr lang="ru-RU" b="1" dirty="0">
                <a:solidFill>
                  <a:schemeClr val="accent6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экзамена для тренировки выбора последовательности действий, ориентации во </a:t>
            </a: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времени;</a:t>
            </a:r>
            <a:endParaRPr lang="ru-RU" b="1" dirty="0">
              <a:solidFill>
                <a:schemeClr val="accent6">
                  <a:lumMod val="20000"/>
                  <a:lumOff val="80000"/>
                </a:schemeClr>
              </a:solidFill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Обеспечить выпускникам возможность самим проанализировать </a:t>
            </a:r>
            <a:r>
              <a:rPr lang="ru-RU" b="1" dirty="0">
                <a:solidFill>
                  <a:schemeClr val="accent6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результат </a:t>
            </a: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(что удалось и нет, </a:t>
            </a:r>
            <a:r>
              <a:rPr lang="ru-RU" b="1" dirty="0">
                <a:solidFill>
                  <a:schemeClr val="accent6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на что обратить </a:t>
            </a: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внимание);</a:t>
            </a:r>
            <a:endParaRPr lang="ru-RU" b="1" dirty="0">
              <a:solidFill>
                <a:schemeClr val="accent6">
                  <a:lumMod val="20000"/>
                  <a:lumOff val="80000"/>
                </a:schemeClr>
              </a:solidFill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Заранее </a:t>
            </a:r>
            <a:r>
              <a:rPr lang="ru-RU" b="1" dirty="0">
                <a:solidFill>
                  <a:schemeClr val="accent6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выработать план действий, возможные варианты выхода из трудной ситуации</a:t>
            </a:r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  <a:cs typeface="Times New Roman" panose="02020603050405020304" pitchFamily="18" charset="0"/>
              </a:rPr>
              <a:t>.</a:t>
            </a:r>
            <a:endParaRPr lang="ru-RU" b="1" dirty="0">
              <a:solidFill>
                <a:schemeClr val="accent6">
                  <a:lumMod val="20000"/>
                  <a:lumOff val="80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30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78098"/>
          </a:xfrm>
        </p:spPr>
        <p:txBody>
          <a:bodyPr>
            <a:normAutofit/>
          </a:bodyPr>
          <a:lstStyle/>
          <a:p>
            <a:r>
              <a:rPr lang="ru-RU" sz="3600" dirty="0"/>
              <a:t>Поле деятельности педагога-психолога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079167653"/>
              </p:ext>
            </p:extLst>
          </p:nvPr>
        </p:nvGraphicFramePr>
        <p:xfrm>
          <a:off x="285720" y="1397000"/>
          <a:ext cx="8429684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 rot="5400000">
            <a:off x="1072332" y="4030716"/>
            <a:ext cx="1285090" cy="79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2560906" y="4017644"/>
            <a:ext cx="1285090" cy="79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6450132" y="4017644"/>
            <a:ext cx="1285090" cy="794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294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Диагностика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720840"/>
            <a:ext cx="82809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Самооценка личностной тревожности (тест </a:t>
            </a:r>
            <a:r>
              <a:rPr lang="ru-RU" sz="2400" dirty="0" err="1" smtClean="0">
                <a:solidFill>
                  <a:schemeClr val="bg1"/>
                </a:solidFill>
              </a:rPr>
              <a:t>Спилбергера</a:t>
            </a:r>
            <a:r>
              <a:rPr lang="ru-RU" sz="2400" dirty="0" smtClean="0">
                <a:solidFill>
                  <a:schemeClr val="bg1"/>
                </a:solidFill>
              </a:rPr>
              <a:t>-Ханина);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Тест определения локус-контроля (</a:t>
            </a:r>
            <a:r>
              <a:rPr lang="ru-RU" sz="2400" dirty="0" err="1" smtClean="0">
                <a:solidFill>
                  <a:schemeClr val="bg1"/>
                </a:solidFill>
              </a:rPr>
              <a:t>Роттер</a:t>
            </a:r>
            <a:r>
              <a:rPr lang="ru-RU" sz="2400" dirty="0" smtClean="0">
                <a:solidFill>
                  <a:schemeClr val="bg1"/>
                </a:solidFill>
              </a:rPr>
              <a:t>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Анкета «Определение детей группы риска» (Сурикова);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Анкета «Подверженность экзаменационному стрессу»;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Анкета «Психологическая готовность учащихся к ЕГЭ» (Чибисова);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bg1"/>
                </a:solidFill>
              </a:rPr>
              <a:t>Анкета «Диагностика представлений о процедуре ЕГЭ» (Еремина).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26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76672"/>
            <a:ext cx="5904656" cy="792088"/>
          </a:xfrm>
        </p:spPr>
        <p:txBody>
          <a:bodyPr/>
          <a:lstStyle/>
          <a:p>
            <a:r>
              <a:rPr lang="ru-RU" dirty="0" smtClean="0"/>
              <a:t>Коррекция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/>
            <a:r>
              <a:rPr lang="ru-RU" dirty="0">
                <a:solidFill>
                  <a:schemeClr val="bg1"/>
                </a:solidFill>
              </a:rPr>
              <a:t>Индивидуальные занятия по коррекции </a:t>
            </a:r>
            <a:r>
              <a:rPr lang="ru-RU" dirty="0" err="1">
                <a:solidFill>
                  <a:schemeClr val="bg1"/>
                </a:solidFill>
              </a:rPr>
              <a:t>дезадаптации</a:t>
            </a:r>
            <a:r>
              <a:rPr lang="ru-RU" dirty="0">
                <a:solidFill>
                  <a:schemeClr val="bg1"/>
                </a:solidFill>
              </a:rPr>
              <a:t>: оптимизация эмоционального состояния, снижение уровня тревожности, агрессивности, страхов;</a:t>
            </a:r>
          </a:p>
          <a:p>
            <a:pPr marL="457200" indent="-457200"/>
            <a:r>
              <a:rPr lang="ru-RU" dirty="0">
                <a:solidFill>
                  <a:schemeClr val="bg1"/>
                </a:solidFill>
              </a:rPr>
              <a:t>Адаптационные классные часы по теме экзаменов;</a:t>
            </a:r>
          </a:p>
          <a:p>
            <a:pPr marL="457200" indent="-457200"/>
            <a:r>
              <a:rPr lang="ru-RU" dirty="0">
                <a:solidFill>
                  <a:schemeClr val="bg1"/>
                </a:solidFill>
              </a:rPr>
              <a:t>Занятия в формате тренинга;</a:t>
            </a:r>
          </a:p>
          <a:p>
            <a:pPr marL="457200" indent="-457200"/>
            <a:r>
              <a:rPr lang="ru-RU" dirty="0">
                <a:solidFill>
                  <a:schemeClr val="bg1"/>
                </a:solidFill>
              </a:rPr>
              <a:t>Деловые игры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807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79296" cy="7829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Трудности в связи с подготовкой к ГИА</a:t>
            </a:r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639494946"/>
              </p:ext>
            </p:extLst>
          </p:nvPr>
        </p:nvGraphicFramePr>
        <p:xfrm>
          <a:off x="467544" y="1268760"/>
          <a:ext cx="8176992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033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ГИА 9.03.23\ссылка на программу тренинга ги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938"/>
            <a:ext cx="9144000" cy="5589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539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Задачи тренинга «К экзамену готов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4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познакомить </a:t>
            </a:r>
            <a:r>
              <a:rPr lang="ru-RU" b="1" dirty="0">
                <a:solidFill>
                  <a:schemeClr val="bg1"/>
                </a:solidFill>
              </a:rPr>
              <a:t>выпускников с особенностями и процедурой ЕГЭ для снижения тревоги и повышения интереса к результатам экзамена</a:t>
            </a:r>
          </a:p>
          <a:p>
            <a:pPr>
              <a:lnSpc>
                <a:spcPct val="114000"/>
              </a:lnSpc>
            </a:pPr>
            <a:r>
              <a:rPr lang="ru-RU" b="1" dirty="0">
                <a:solidFill>
                  <a:schemeClr val="bg1"/>
                </a:solidFill>
              </a:rPr>
              <a:t>научить справляться с психологическими трудностями при подготовке и сдаче экзаменов</a:t>
            </a:r>
          </a:p>
          <a:p>
            <a:pPr>
              <a:lnSpc>
                <a:spcPct val="114000"/>
              </a:lnSpc>
            </a:pPr>
            <a:r>
              <a:rPr lang="ru-RU" b="1" dirty="0">
                <a:solidFill>
                  <a:schemeClr val="bg1"/>
                </a:solidFill>
              </a:rPr>
              <a:t>развить умение адекватно оценить свои возможности, планировать и распределять время</a:t>
            </a:r>
          </a:p>
          <a:p>
            <a:pPr>
              <a:lnSpc>
                <a:spcPct val="114000"/>
              </a:lnSpc>
            </a:pPr>
            <a:r>
              <a:rPr lang="ru-RU" b="1" dirty="0">
                <a:solidFill>
                  <a:schemeClr val="bg1"/>
                </a:solidFill>
              </a:rPr>
              <a:t>освоить на практике методы </a:t>
            </a:r>
            <a:r>
              <a:rPr lang="ru-RU" b="1" dirty="0" err="1">
                <a:solidFill>
                  <a:schemeClr val="bg1"/>
                </a:solidFill>
              </a:rPr>
              <a:t>саморегуляции</a:t>
            </a:r>
            <a:r>
              <a:rPr lang="ru-RU" b="1" dirty="0">
                <a:solidFill>
                  <a:schemeClr val="bg1"/>
                </a:solidFill>
              </a:rPr>
              <a:t>, методы снижения напряжения и </a:t>
            </a:r>
            <a:r>
              <a:rPr lang="ru-RU" b="1" dirty="0" err="1">
                <a:solidFill>
                  <a:schemeClr val="bg1"/>
                </a:solidFill>
              </a:rPr>
              <a:t>самоподдержки</a:t>
            </a:r>
            <a:endParaRPr lang="ru-RU" b="1" dirty="0">
              <a:solidFill>
                <a:schemeClr val="bg1"/>
              </a:solidFill>
            </a:endParaRPr>
          </a:p>
          <a:p>
            <a:pPr>
              <a:lnSpc>
                <a:spcPct val="114000"/>
              </a:lnSpc>
            </a:pPr>
            <a:r>
              <a:rPr lang="ru-RU" b="1" dirty="0">
                <a:solidFill>
                  <a:schemeClr val="bg1"/>
                </a:solidFill>
              </a:rPr>
              <a:t>повысить самооценку учащихся, уверенность в себе и в положительном результате сдачи экзамена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460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2088" y="116632"/>
            <a:ext cx="6640512" cy="778098"/>
          </a:xfrm>
        </p:spPr>
        <p:txBody>
          <a:bodyPr/>
          <a:lstStyle/>
          <a:p>
            <a:r>
              <a:rPr lang="ru-RU" dirty="0" smtClean="0"/>
              <a:t>Консультирование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2764904"/>
          </a:xfrm>
        </p:spPr>
        <p:txBody>
          <a:bodyPr/>
          <a:lstStyle/>
          <a:p>
            <a:pPr marL="457200" indent="-457200"/>
            <a:r>
              <a:rPr lang="ru-RU" dirty="0">
                <a:solidFill>
                  <a:schemeClr val="bg1"/>
                </a:solidFill>
              </a:rPr>
              <a:t>Ознакомление учащихся, педагогов, родителей с результатами диагностики;</a:t>
            </a:r>
          </a:p>
          <a:p>
            <a:pPr marL="457200" indent="-457200"/>
            <a:r>
              <a:rPr lang="ru-RU" dirty="0">
                <a:solidFill>
                  <a:schemeClr val="bg1"/>
                </a:solidFill>
              </a:rPr>
              <a:t>Групповое консультирование «Как подготовиться к экзаменам»;</a:t>
            </a:r>
          </a:p>
          <a:p>
            <a:pPr marL="457200" indent="-457200"/>
            <a:r>
              <a:rPr lang="ru-RU" dirty="0">
                <a:solidFill>
                  <a:schemeClr val="bg1"/>
                </a:solidFill>
              </a:rPr>
              <a:t>Индивидуальное консультирование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91314" y="3583712"/>
            <a:ext cx="5112568" cy="778098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Просвещение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467544" y="4509120"/>
            <a:ext cx="8229600" cy="1584176"/>
          </a:xfrm>
          <a:prstGeom prst="rect">
            <a:avLst/>
          </a:prstGeom>
          <a:solidFill>
            <a:srgbClr val="CC6600">
              <a:alpha val="14902"/>
            </a:srgb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rgbClr val="FFCC9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rgbClr val="FFCC9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rgbClr val="FFCC9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rgbClr val="FFCC9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rgbClr val="FFCC9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Clr>
                <a:schemeClr val="accent1"/>
              </a:buClr>
              <a:buSzPct val="70000"/>
              <a:defRPr/>
            </a:pPr>
            <a:r>
              <a:rPr lang="ru-RU" dirty="0">
                <a:solidFill>
                  <a:schemeClr val="bg1"/>
                </a:solidFill>
              </a:rPr>
              <a:t>Выпуск памяток по темам (напр., «Как подготовиться к сдаче экзамена», «Как вести себя во время экзамена»)</a:t>
            </a:r>
          </a:p>
        </p:txBody>
      </p:sp>
    </p:spTree>
    <p:extLst>
      <p:ext uri="{BB962C8B-B14F-4D97-AF65-F5344CB8AC3E}">
        <p14:creationId xmlns:p14="http://schemas.microsoft.com/office/powerpoint/2010/main" val="426550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/>
              <a:t>Задачи психологического сопровождения учащихся при подготовке к экзаменам</a:t>
            </a:r>
            <a:r>
              <a:rPr lang="ru-RU" sz="3600" b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556792"/>
            <a:ext cx="8496944" cy="4320480"/>
          </a:xfrm>
        </p:spPr>
        <p:txBody>
          <a:bodyPr>
            <a:normAutofit fontScale="55000" lnSpcReduction="20000"/>
          </a:bodyPr>
          <a:lstStyle/>
          <a:p>
            <a:pPr lvl="0" algn="just">
              <a:lnSpc>
                <a:spcPct val="150000"/>
              </a:lnSpc>
            </a:pPr>
            <a:r>
              <a:rPr lang="ru-RU" sz="3800" b="1" dirty="0" smtClean="0"/>
              <a:t>Ознакомление </a:t>
            </a:r>
            <a:r>
              <a:rPr lang="ru-RU" sz="3800" b="1" dirty="0"/>
              <a:t>с процессуальными особенностями экзамена, способами подготовки к нему; </a:t>
            </a:r>
          </a:p>
          <a:p>
            <a:pPr lvl="0" algn="just">
              <a:lnSpc>
                <a:spcPct val="150000"/>
              </a:lnSpc>
            </a:pPr>
            <a:r>
              <a:rPr lang="ru-RU" sz="3800" b="1" dirty="0" smtClean="0"/>
              <a:t>Выработка </a:t>
            </a:r>
            <a:r>
              <a:rPr lang="ru-RU" sz="3800" b="1" dirty="0"/>
              <a:t>индивидуальной стратегии деятельности; </a:t>
            </a:r>
          </a:p>
          <a:p>
            <a:pPr lvl="0" algn="just">
              <a:lnSpc>
                <a:spcPct val="150000"/>
              </a:lnSpc>
            </a:pPr>
            <a:r>
              <a:rPr lang="ru-RU" sz="3800" b="1" dirty="0" smtClean="0"/>
              <a:t>Повышение </a:t>
            </a:r>
            <a:r>
              <a:rPr lang="ru-RU" sz="3800" b="1" dirty="0"/>
              <a:t>учебной мотивации; </a:t>
            </a:r>
          </a:p>
          <a:p>
            <a:pPr lvl="0" algn="just">
              <a:lnSpc>
                <a:spcPct val="150000"/>
              </a:lnSpc>
            </a:pPr>
            <a:r>
              <a:rPr lang="ru-RU" sz="3800" b="1" dirty="0" smtClean="0"/>
              <a:t>Повышение </a:t>
            </a:r>
            <a:r>
              <a:rPr lang="ru-RU" sz="3800" b="1" dirty="0"/>
              <a:t>уверенности в себе, развитие позитивного мышления; </a:t>
            </a:r>
          </a:p>
          <a:p>
            <a:pPr lvl="0" algn="just">
              <a:lnSpc>
                <a:spcPct val="150000"/>
              </a:lnSpc>
            </a:pPr>
            <a:r>
              <a:rPr lang="ru-RU" sz="3800" b="1" dirty="0" smtClean="0"/>
              <a:t>Обучение </a:t>
            </a:r>
            <a:r>
              <a:rPr lang="ru-RU" sz="3800" b="1" dirty="0"/>
              <a:t>приемам самоанализа и </a:t>
            </a:r>
            <a:r>
              <a:rPr lang="ru-RU" sz="3800" b="1" dirty="0" smtClean="0"/>
              <a:t>активизации внутренних ресурсов;</a:t>
            </a:r>
            <a:endParaRPr lang="ru-RU" sz="3800" b="1" dirty="0"/>
          </a:p>
          <a:p>
            <a:pPr lvl="0" algn="just">
              <a:lnSpc>
                <a:spcPct val="150000"/>
              </a:lnSpc>
            </a:pPr>
            <a:r>
              <a:rPr lang="ru-RU" sz="3800" b="1" dirty="0" smtClean="0"/>
              <a:t>Ознакомление </a:t>
            </a:r>
            <a:r>
              <a:rPr lang="ru-RU" sz="3800" b="1" dirty="0"/>
              <a:t>со способами снижения тревоги в стрессовой ситуации, с методами </a:t>
            </a:r>
            <a:r>
              <a:rPr lang="ru-RU" sz="3800" b="1" dirty="0" err="1"/>
              <a:t>саморегуляции</a:t>
            </a:r>
            <a:r>
              <a:rPr lang="ru-RU" sz="3800" b="1" dirty="0"/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273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170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Акценты в работе с выпускниками</a:t>
            </a:r>
            <a:r>
              <a:rPr lang="ru-RU" b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освоить </a:t>
            </a:r>
            <a:r>
              <a:rPr lang="ru-RU" b="1" dirty="0"/>
              <a:t>особенности процедуры ГИА;</a:t>
            </a:r>
          </a:p>
          <a:p>
            <a:r>
              <a:rPr lang="ru-RU" b="1" dirty="0"/>
              <a:t>отработать навыки поведения на экзамене;</a:t>
            </a:r>
          </a:p>
          <a:p>
            <a:r>
              <a:rPr lang="ru-RU" b="1" dirty="0"/>
              <a:t>освоить приемы самоконтроля и </a:t>
            </a:r>
            <a:r>
              <a:rPr lang="ru-RU" b="1" dirty="0" err="1"/>
              <a:t>саморегуляции</a:t>
            </a:r>
            <a:r>
              <a:rPr lang="ru-RU" b="1" dirty="0"/>
              <a:t>;</a:t>
            </a:r>
          </a:p>
          <a:p>
            <a:r>
              <a:rPr lang="ru-RU" b="1" dirty="0"/>
              <a:t>сформировать адекватные установки;</a:t>
            </a:r>
          </a:p>
          <a:p>
            <a:r>
              <a:rPr lang="ru-RU" b="1" dirty="0"/>
              <a:t>снизить уровень тревоги до оптимального;</a:t>
            </a:r>
          </a:p>
          <a:p>
            <a:r>
              <a:rPr lang="ru-RU" b="1" dirty="0"/>
              <a:t>снять  напряжение и страх перед тестированием;</a:t>
            </a:r>
          </a:p>
          <a:p>
            <a:r>
              <a:rPr lang="ru-RU" b="1" dirty="0"/>
              <a:t>выработать индивидуальный стиль работы на ГИА;</a:t>
            </a:r>
          </a:p>
          <a:p>
            <a:r>
              <a:rPr lang="ru-RU" b="1" dirty="0"/>
              <a:t>учитывать особенности </a:t>
            </a:r>
            <a:r>
              <a:rPr lang="ru-RU" b="1" dirty="0" smtClean="0"/>
              <a:t>подростков.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25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/>
              <a:t>Задачи психологического сопровождения педагогов</a:t>
            </a:r>
            <a:r>
              <a:rPr lang="ru-RU" sz="4000" b="1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076" y="1484784"/>
            <a:ext cx="8229600" cy="1656184"/>
          </a:xfrm>
        </p:spPr>
        <p:txBody>
          <a:bodyPr>
            <a:noAutofit/>
          </a:bodyPr>
          <a:lstStyle/>
          <a:p>
            <a:pPr lvl="0"/>
            <a:r>
              <a:rPr lang="ru-RU" sz="2000" b="1" dirty="0" smtClean="0">
                <a:solidFill>
                  <a:schemeClr val="bg1"/>
                </a:solidFill>
              </a:rPr>
              <a:t>Общее понимание и видение в </a:t>
            </a:r>
            <a:r>
              <a:rPr lang="ru-RU" sz="2000" b="1" dirty="0" err="1" smtClean="0">
                <a:solidFill>
                  <a:schemeClr val="bg1"/>
                </a:solidFill>
              </a:rPr>
              <a:t>педколлективе</a:t>
            </a:r>
            <a:r>
              <a:rPr lang="ru-RU" sz="2000" b="1" dirty="0" smtClean="0">
                <a:solidFill>
                  <a:schemeClr val="bg1"/>
                </a:solidFill>
              </a:rPr>
              <a:t> стоящих задач, навыки взаимодействия педагогов в вопросах подготовки к ГИА; </a:t>
            </a:r>
            <a:endParaRPr lang="ru-RU" sz="2000" b="1" dirty="0">
              <a:solidFill>
                <a:schemeClr val="bg1"/>
              </a:solidFill>
            </a:endParaRPr>
          </a:p>
          <a:p>
            <a:pPr lvl="0"/>
            <a:r>
              <a:rPr lang="ru-RU" sz="2000" b="1" dirty="0" smtClean="0">
                <a:solidFill>
                  <a:schemeClr val="bg1"/>
                </a:solidFill>
              </a:rPr>
              <a:t>Потренировать в групповой работе способы </a:t>
            </a:r>
            <a:r>
              <a:rPr lang="ru-RU" sz="2000" b="1" dirty="0" err="1" smtClean="0">
                <a:solidFill>
                  <a:schemeClr val="bg1"/>
                </a:solidFill>
              </a:rPr>
              <a:t>саморегуляции</a:t>
            </a:r>
            <a:r>
              <a:rPr lang="ru-RU" sz="2000" b="1" dirty="0" smtClean="0">
                <a:solidFill>
                  <a:schemeClr val="bg1"/>
                </a:solidFill>
              </a:rPr>
              <a:t>, профилактики выгорания, рефлексия своего состояния и состояния учащихся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31070" y="3140968"/>
            <a:ext cx="8229600" cy="733887"/>
          </a:xfrm>
          <a:prstGeom prst="rect">
            <a:avLst/>
          </a:prstGeom>
          <a:gradFill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ru-RU" sz="3600" b="1" dirty="0"/>
              <a:t>Работа с педагогами </a:t>
            </a:r>
            <a:r>
              <a:rPr lang="ru-RU" sz="3600" b="1" dirty="0" smtClean="0"/>
              <a:t>может включать: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31076" y="3936538"/>
            <a:ext cx="8229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- Презентаци</a:t>
            </a:r>
            <a:r>
              <a:rPr lang="ru-RU" b="1" dirty="0">
                <a:solidFill>
                  <a:schemeClr val="bg1"/>
                </a:solidFill>
              </a:rPr>
              <a:t>ю</a:t>
            </a:r>
            <a:r>
              <a:rPr lang="ru-RU" b="1" dirty="0" smtClean="0">
                <a:solidFill>
                  <a:schemeClr val="bg1"/>
                </a:solidFill>
              </a:rPr>
              <a:t> опыта по подготовке к экзаменам;</a:t>
            </a:r>
          </a:p>
          <a:p>
            <a:pPr lvl="0" algn="just">
              <a:lnSpc>
                <a:spcPct val="15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- Выработка совместных рекомендаций учителю-предметнику по стратегии подготовки учащихся;</a:t>
            </a:r>
          </a:p>
          <a:p>
            <a:pPr lvl="0" algn="just">
              <a:lnSpc>
                <a:spcPct val="15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- Участие в работе педсоветов, МО;</a:t>
            </a:r>
          </a:p>
          <a:p>
            <a:pPr lvl="0" algn="just">
              <a:lnSpc>
                <a:spcPct val="15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- Организация семинаров;</a:t>
            </a:r>
          </a:p>
          <a:p>
            <a:pPr lvl="0" algn="just">
              <a:lnSpc>
                <a:spcPct val="150000"/>
              </a:lnSpc>
            </a:pPr>
            <a:r>
              <a:rPr lang="ru-RU" b="1" dirty="0" smtClean="0">
                <a:solidFill>
                  <a:schemeClr val="bg1"/>
                </a:solidFill>
              </a:rPr>
              <a:t>- Индивидуальные и групповые консультации.</a:t>
            </a:r>
            <a:endParaRPr lang="ru-RU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8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Акценты в работе с педагогами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(</a:t>
            </a:r>
            <a:r>
              <a:rPr lang="ru-RU" b="1" dirty="0"/>
              <a:t>что им рекомендуется</a:t>
            </a:r>
            <a:r>
              <a:rPr lang="ru-RU" b="1" dirty="0" smtClean="0"/>
              <a:t>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ru-RU" b="1" dirty="0" smtClean="0">
                <a:solidFill>
                  <a:schemeClr val="bg1"/>
                </a:solidFill>
              </a:rPr>
              <a:t>учет </a:t>
            </a:r>
            <a:r>
              <a:rPr lang="ru-RU" b="1" dirty="0">
                <a:solidFill>
                  <a:schemeClr val="bg1"/>
                </a:solidFill>
              </a:rPr>
              <a:t>индивидуальных психофизиологических особенностей учащихся;</a:t>
            </a:r>
          </a:p>
          <a:p>
            <a:pPr lvl="0" algn="just"/>
            <a:r>
              <a:rPr lang="ru-RU" b="1" dirty="0">
                <a:solidFill>
                  <a:schemeClr val="bg1"/>
                </a:solidFill>
              </a:rPr>
              <a:t>четкая и подробная информация о процедуре ГИА;      </a:t>
            </a:r>
          </a:p>
          <a:p>
            <a:pPr lvl="0" algn="just"/>
            <a:r>
              <a:rPr lang="ru-RU" b="1" dirty="0">
                <a:solidFill>
                  <a:schemeClr val="bg1"/>
                </a:solidFill>
              </a:rPr>
              <a:t>сосредоточенность на позитивных сторонах и преимуществах ученика;</a:t>
            </a:r>
          </a:p>
          <a:p>
            <a:pPr lvl="0" algn="just"/>
            <a:r>
              <a:rPr lang="ru-RU" b="1" dirty="0" err="1">
                <a:solidFill>
                  <a:schemeClr val="bg1"/>
                </a:solidFill>
              </a:rPr>
              <a:t>безоценочное</a:t>
            </a:r>
            <a:r>
              <a:rPr lang="ru-RU" b="1" dirty="0">
                <a:solidFill>
                  <a:schemeClr val="bg1"/>
                </a:solidFill>
              </a:rPr>
              <a:t> суждение;</a:t>
            </a:r>
          </a:p>
          <a:p>
            <a:pPr lvl="0" algn="just"/>
            <a:r>
              <a:rPr lang="ru-RU" b="1" dirty="0">
                <a:solidFill>
                  <a:schemeClr val="bg1"/>
                </a:solidFill>
              </a:rPr>
              <a:t>активное слушание;</a:t>
            </a:r>
          </a:p>
          <a:p>
            <a:pPr algn="just"/>
            <a:r>
              <a:rPr lang="ru-RU" b="1" dirty="0">
                <a:solidFill>
                  <a:schemeClr val="bg1"/>
                </a:solidFill>
              </a:rPr>
              <a:t>привлечение потенциала родителей при подготовке и проведении ГИА.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459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Задачи психологического сопровождения </a:t>
            </a:r>
            <a:r>
              <a:rPr lang="ru-RU" b="1" dirty="0" smtClean="0"/>
              <a:t>родителей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1"/>
            <a:ext cx="9001000" cy="3629000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ru-RU" sz="2800" b="1" dirty="0" smtClean="0"/>
              <a:t>ослабить </a:t>
            </a:r>
            <a:r>
              <a:rPr lang="ru-RU" sz="2800" b="1" dirty="0"/>
              <a:t>чувство тревоги за своего ребенка; </a:t>
            </a:r>
          </a:p>
          <a:p>
            <a:pPr lvl="0">
              <a:lnSpc>
                <a:spcPct val="150000"/>
              </a:lnSpc>
            </a:pPr>
            <a:r>
              <a:rPr lang="ru-RU" sz="2800" b="1" dirty="0"/>
              <a:t>содействовать в создании комфортных психологических условий для </a:t>
            </a:r>
            <a:r>
              <a:rPr lang="ru-RU" sz="2800" b="1" dirty="0" smtClean="0"/>
              <a:t>детей («тихая гавань»);</a:t>
            </a:r>
            <a:endParaRPr lang="ru-RU" sz="2800" b="1" dirty="0"/>
          </a:p>
          <a:p>
            <a:pPr lvl="0">
              <a:lnSpc>
                <a:spcPct val="150000"/>
              </a:lnSpc>
            </a:pPr>
            <a:r>
              <a:rPr lang="ru-RU" sz="2800" b="1" dirty="0"/>
              <a:t>помочь осознать границы помощи ребенку при </a:t>
            </a:r>
            <a:r>
              <a:rPr lang="ru-RU" sz="2800" b="1" dirty="0" smtClean="0"/>
              <a:t>подготовке (зоны влияния и ответственности).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3032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родителями включает: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lnSpc>
                <a:spcPct val="150000"/>
              </a:lnSpc>
            </a:pPr>
            <a:r>
              <a:rPr lang="ru-RU" b="1" dirty="0"/>
              <a:t>Информирование о процедуре экзамена;</a:t>
            </a:r>
          </a:p>
          <a:p>
            <a:pPr lvl="0">
              <a:lnSpc>
                <a:spcPct val="150000"/>
              </a:lnSpc>
            </a:pPr>
            <a:r>
              <a:rPr lang="ru-RU" b="1" dirty="0"/>
              <a:t>Информирование о результатах пробных экзаменов;</a:t>
            </a:r>
          </a:p>
          <a:p>
            <a:pPr lvl="0">
              <a:lnSpc>
                <a:spcPct val="150000"/>
              </a:lnSpc>
            </a:pPr>
            <a:r>
              <a:rPr lang="ru-RU" b="1" dirty="0"/>
              <a:t>Групповые и индивидуальные консультации для родителей;</a:t>
            </a:r>
          </a:p>
          <a:p>
            <a:pPr lvl="0">
              <a:lnSpc>
                <a:spcPct val="150000"/>
              </a:lnSpc>
            </a:pPr>
            <a:r>
              <a:rPr lang="ru-RU" b="1" dirty="0"/>
              <a:t>Школьные и классные родительские собрания;</a:t>
            </a:r>
          </a:p>
          <a:p>
            <a:pPr lvl="0">
              <a:lnSpc>
                <a:spcPct val="150000"/>
              </a:lnSpc>
            </a:pPr>
            <a:r>
              <a:rPr lang="ru-RU" b="1" dirty="0"/>
              <a:t>Клуб родительской компетентности.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742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Акценты в работе с родителями (что им рекомендуется</a:t>
            </a:r>
            <a:r>
              <a:rPr lang="ru-RU" b="1" dirty="0" smtClean="0"/>
              <a:t>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b="1" dirty="0" smtClean="0"/>
              <a:t>актуализация </a:t>
            </a:r>
            <a:r>
              <a:rPr lang="ru-RU" b="1" dirty="0"/>
              <a:t>веры родителей в способности и возможности своего ребенка;</a:t>
            </a:r>
          </a:p>
          <a:p>
            <a:pPr algn="just"/>
            <a:r>
              <a:rPr lang="ru-RU" b="1" dirty="0"/>
              <a:t>восприятие ребенка через призму его успешности;</a:t>
            </a:r>
          </a:p>
          <a:p>
            <a:pPr algn="just"/>
            <a:r>
              <a:rPr lang="ru-RU" b="1" dirty="0"/>
              <a:t>атмосфера понимания, уважения </a:t>
            </a:r>
            <a:r>
              <a:rPr lang="ru-RU" b="1"/>
              <a:t>и </a:t>
            </a:r>
            <a:r>
              <a:rPr lang="ru-RU" b="1" smtClean="0"/>
              <a:t>поддержки</a:t>
            </a:r>
            <a:r>
              <a:rPr lang="ru-RU" b="1" dirty="0"/>
              <a:t>;</a:t>
            </a:r>
          </a:p>
          <a:p>
            <a:pPr algn="just"/>
            <a:r>
              <a:rPr lang="ru-RU" b="1" dirty="0"/>
              <a:t>совместная деятельность при подготовке к экзамену;</a:t>
            </a:r>
          </a:p>
          <a:p>
            <a:pPr algn="just"/>
            <a:r>
              <a:rPr lang="ru-RU" b="1" dirty="0"/>
              <a:t>осознание того, что действительной ценностью является жизнь и здоровье ребенка, а не количество баллов по ГИА.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501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Причины личностных трудностей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069160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0"/>
              </a:spcBef>
            </a:pPr>
            <a:r>
              <a:rPr lang="ru-RU" sz="3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повышенный уровень тревоги, непродуктивная система реагирования на стресс,</a:t>
            </a:r>
          </a:p>
          <a:p>
            <a:pPr>
              <a:spcBef>
                <a:spcPts val="0"/>
              </a:spcBef>
            </a:pPr>
            <a:r>
              <a:rPr lang="ru-RU" sz="3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несформированность</a:t>
            </a:r>
            <a:r>
              <a:rPr lang="ru-RU" sz="3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способности к профессиональному самоопределению </a:t>
            </a:r>
          </a:p>
          <a:p>
            <a:pPr>
              <a:spcBef>
                <a:spcPts val="0"/>
              </a:spcBef>
            </a:pPr>
            <a:r>
              <a:rPr lang="ru-RU" sz="3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неадекватная самооценка</a:t>
            </a:r>
          </a:p>
          <a:p>
            <a:pPr>
              <a:spcBef>
                <a:spcPts val="0"/>
              </a:spcBef>
            </a:pPr>
            <a:r>
              <a:rPr lang="ru-RU" sz="3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несформированность</a:t>
            </a:r>
            <a:r>
              <a:rPr lang="ru-RU" sz="3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ценностно-смыслового отношения к экзамену:</a:t>
            </a:r>
          </a:p>
          <a:p>
            <a:pPr algn="just">
              <a:spcBef>
                <a:spcPts val="0"/>
              </a:spcBef>
            </a:pPr>
            <a:r>
              <a:rPr lang="ru-RU" sz="3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личностно значимых целей экзамена (учащийся  не осознает, зачем он сдает экзамен); отсутствие действенных учебных мотивов, низкий уровень учебной мотивации; не принимает на себя </a:t>
            </a:r>
            <a:r>
              <a:rPr lang="ru-RU" sz="3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ответственность </a:t>
            </a:r>
            <a:r>
              <a:rPr lang="ru-RU" sz="3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подготовку к экзамену и его результат. </a:t>
            </a:r>
          </a:p>
          <a:p>
            <a:pPr indent="0" algn="just">
              <a:buNone/>
            </a:pPr>
            <a:endParaRPr lang="ru-RU" sz="3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buNone/>
            </a:pPr>
            <a:r>
              <a:rPr lang="ru-RU" sz="3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Специфические трудности в зависимости от категории обучающихся с ОВЗ и заболевания.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4343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/>
              <a:t>Главные условия успешной психологической подготовки учащихся к ГИА</a:t>
            </a:r>
            <a:r>
              <a:rPr lang="ru-RU" sz="3200" b="1" dirty="0" smtClean="0"/>
              <a:t>: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/>
              <a:t>А</a:t>
            </a:r>
            <a:r>
              <a:rPr lang="ru-RU" b="1" dirty="0"/>
              <a:t>) Правильное функционирование выстроенной системы «ученики – родители – педагоги – психолог»;</a:t>
            </a:r>
          </a:p>
          <a:p>
            <a:pPr algn="ctr"/>
            <a:endParaRPr lang="ru-RU" b="1" dirty="0"/>
          </a:p>
          <a:p>
            <a:pPr marL="0" indent="0" algn="ctr">
              <a:buNone/>
            </a:pPr>
            <a:r>
              <a:rPr lang="ru-RU" b="1" dirty="0"/>
              <a:t>Б) Разработка учениками индивидуальной стратегии подготовки к экзаменам.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188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10740"/>
            <a:ext cx="8661648" cy="337179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bg1"/>
                </a:solidFill>
                <a:hlinkClick r:id="rId2"/>
              </a:rPr>
              <a:t>https://obrnadzor.gov.ru/gia</a:t>
            </a:r>
            <a:r>
              <a:rPr lang="en-US" sz="3200" dirty="0" smtClean="0">
                <a:solidFill>
                  <a:schemeClr val="bg1"/>
                </a:solidFill>
                <a:hlinkClick r:id="rId2"/>
              </a:rPr>
              <a:t>/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en-US" sz="3200" dirty="0" smtClean="0"/>
              <a:t>https</a:t>
            </a:r>
            <a:r>
              <a:rPr lang="en-US" sz="3200" dirty="0"/>
              <a:t>://</a:t>
            </a:r>
            <a:r>
              <a:rPr lang="en-US" sz="3200" dirty="0" smtClean="0"/>
              <a:t>obrnadzor.gov.ru/navigator-gia/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2400" dirty="0" smtClean="0">
                <a:latin typeface="+mn-lt"/>
              </a:rPr>
              <a:t>методические рекомендации </a:t>
            </a:r>
            <a:r>
              <a:rPr lang="ru-RU" sz="2400" dirty="0">
                <a:latin typeface="+mn-lt"/>
              </a:rPr>
              <a:t>для выпускников 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по </a:t>
            </a:r>
            <a:r>
              <a:rPr lang="ru-RU" sz="2400" dirty="0">
                <a:latin typeface="+mn-lt"/>
              </a:rPr>
              <a:t>самостоятельной подготовке к </a:t>
            </a:r>
            <a:r>
              <a:rPr lang="ru-RU" sz="2400" dirty="0" smtClean="0">
                <a:latin typeface="+mn-lt"/>
              </a:rPr>
              <a:t>экзаменам, </a:t>
            </a:r>
            <a:r>
              <a:rPr lang="ru-RU" sz="2400" dirty="0" err="1" smtClean="0">
                <a:latin typeface="+mn-lt"/>
              </a:rPr>
              <a:t>видеоконсультации</a:t>
            </a:r>
            <a:r>
              <a:rPr lang="ru-RU" sz="2400" dirty="0" smtClean="0">
                <a:latin typeface="+mn-lt"/>
              </a:rPr>
              <a:t> </a:t>
            </a:r>
            <a:r>
              <a:rPr lang="ru-RU" sz="2400" dirty="0">
                <a:latin typeface="+mn-lt"/>
              </a:rPr>
              <a:t>разработчиков КИМ ЕГЭ 2023 года, </a:t>
            </a:r>
            <a:r>
              <a:rPr lang="ru-RU" sz="2400" dirty="0" smtClean="0">
                <a:latin typeface="+mn-lt"/>
              </a:rPr>
              <a:t/>
            </a:r>
            <a:br>
              <a:rPr lang="ru-RU" sz="2400" dirty="0" smtClean="0">
                <a:latin typeface="+mn-lt"/>
              </a:rPr>
            </a:br>
            <a:r>
              <a:rPr lang="ru-RU" sz="2400" dirty="0" smtClean="0">
                <a:latin typeface="+mn-lt"/>
              </a:rPr>
              <a:t>полезная информация </a:t>
            </a:r>
            <a:r>
              <a:rPr lang="ru-RU" sz="2400" dirty="0">
                <a:latin typeface="+mn-lt"/>
              </a:rPr>
              <a:t>для </a:t>
            </a:r>
            <a:r>
              <a:rPr lang="ru-RU" sz="2400" dirty="0" smtClean="0">
                <a:latin typeface="+mn-lt"/>
              </a:rPr>
              <a:t>учителей, </a:t>
            </a:r>
            <a:r>
              <a:rPr lang="ru-RU" sz="2400" dirty="0">
                <a:latin typeface="+mn-lt"/>
              </a:rPr>
              <a:t>выпускников и их родителей.</a:t>
            </a:r>
            <a:endParaRPr lang="ru-RU" sz="2400" dirty="0">
              <a:latin typeface="+mn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5" y="94187"/>
            <a:ext cx="5458967" cy="3223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548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5616624"/>
          </a:xfrm>
        </p:spPr>
        <p:txBody>
          <a:bodyPr>
            <a:normAutofit fontScale="85000" lnSpcReduction="10000"/>
          </a:bodyPr>
          <a:lstStyle/>
          <a:p>
            <a:pPr marL="480060">
              <a:spcBef>
                <a:spcPts val="600"/>
              </a:spcBef>
              <a:buClr>
                <a:schemeClr val="tx1">
                  <a:shade val="95000"/>
                </a:schemeClr>
              </a:buClr>
              <a:defRPr/>
            </a:pP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несформированность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способов и приемов учебной деятельности.</a:t>
            </a:r>
          </a:p>
          <a:p>
            <a:pPr marL="480060">
              <a:spcBef>
                <a:spcPts val="600"/>
              </a:spcBef>
              <a:buClr>
                <a:schemeClr val="tx1">
                  <a:shade val="95000"/>
                </a:schemeClr>
              </a:buClr>
              <a:defRPr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несформированность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психических процессов, на которых базируется познавательная деятельность.</a:t>
            </a:r>
          </a:p>
          <a:p>
            <a:pPr marL="480060">
              <a:spcBef>
                <a:spcPts val="600"/>
              </a:spcBef>
              <a:buClr>
                <a:schemeClr val="tx1">
                  <a:shade val="95000"/>
                </a:schemeClr>
              </a:buClr>
              <a:defRPr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несформированность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учебной мотивации.</a:t>
            </a:r>
          </a:p>
          <a:p>
            <a:pPr marL="548640" indent="-411480" algn="ctr">
              <a:spcBef>
                <a:spcPts val="600"/>
              </a:spcBef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Необходимые психические функции </a:t>
            </a:r>
          </a:p>
          <a:p>
            <a:pPr marL="480060">
              <a:spcBef>
                <a:spcPts val="600"/>
              </a:spcBef>
              <a:buClr>
                <a:schemeClr val="tx1">
                  <a:shade val="95000"/>
                </a:schemeClr>
              </a:buCl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мобильность, переключаемость. </a:t>
            </a:r>
          </a:p>
          <a:p>
            <a:pPr marL="480060">
              <a:spcBef>
                <a:spcPts val="600"/>
              </a:spcBef>
              <a:buClr>
                <a:schemeClr val="tx1">
                  <a:shade val="95000"/>
                </a:schemeClr>
              </a:buCl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организации деятельности.</a:t>
            </a:r>
          </a:p>
          <a:p>
            <a:pPr marL="480060">
              <a:spcBef>
                <a:spcPts val="600"/>
              </a:spcBef>
              <a:buClr>
                <a:schemeClr val="tx1">
                  <a:shade val="95000"/>
                </a:schemeClr>
              </a:buCl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и устойчивая работоспособность.</a:t>
            </a:r>
          </a:p>
          <a:p>
            <a:pPr marL="480060">
              <a:spcBef>
                <a:spcPts val="600"/>
              </a:spcBef>
              <a:buClr>
                <a:schemeClr val="tx1">
                  <a:shade val="95000"/>
                </a:schemeClr>
              </a:buCl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высокий уровень концентрации внимания, произвольности. </a:t>
            </a:r>
          </a:p>
          <a:p>
            <a:pPr marL="480060">
              <a:spcBef>
                <a:spcPts val="600"/>
              </a:spcBef>
              <a:buClr>
                <a:schemeClr val="tx1">
                  <a:shade val="95000"/>
                </a:schemeClr>
              </a:buClr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четкость и структурированность мышления</a:t>
            </a:r>
          </a:p>
          <a:p>
            <a:pPr marL="480060">
              <a:spcBef>
                <a:spcPts val="600"/>
              </a:spcBef>
              <a:buClr>
                <a:schemeClr val="tx1">
                  <a:shade val="95000"/>
                </a:schemeClr>
              </a:buClr>
              <a:defRPr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внутреннего плана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840760" cy="50405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Причины познавательных трудностей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00818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/>
              <a:t>Причины волнения выпускников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53650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Сомнение в полноте и прочности знаний;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Стресс незнакомой ситуации;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Сомнение в своих способностях: в логическом мышлении, умении анализировать, концентрации и распределении внимания;</a:t>
            </a:r>
          </a:p>
          <a:p>
            <a:r>
              <a:rPr lang="ru-RU" sz="2800" dirty="0">
                <a:solidFill>
                  <a:schemeClr val="bg1"/>
                </a:solidFill>
              </a:rPr>
              <a:t>Психофизические и личностные особенности: тревожность, </a:t>
            </a:r>
            <a:r>
              <a:rPr lang="ru-RU" sz="2800" dirty="0" err="1">
                <a:solidFill>
                  <a:schemeClr val="bg1"/>
                </a:solidFill>
              </a:rPr>
              <a:t>астеничность</a:t>
            </a:r>
            <a:r>
              <a:rPr lang="ru-RU" sz="2800" dirty="0">
                <a:solidFill>
                  <a:schemeClr val="bg1"/>
                </a:solidFill>
              </a:rPr>
              <a:t>, неуверенность.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Стресс ответственности перед родителями и школой;</a:t>
            </a:r>
          </a:p>
          <a:p>
            <a:r>
              <a:rPr lang="ru-RU" sz="2800" dirty="0" smtClean="0">
                <a:solidFill>
                  <a:schemeClr val="bg1"/>
                </a:solidFill>
              </a:rPr>
              <a:t>Недостаток психологической поддержки.</a:t>
            </a:r>
          </a:p>
        </p:txBody>
      </p:sp>
    </p:spTree>
    <p:extLst>
      <p:ext uri="{BB962C8B-B14F-4D97-AF65-F5344CB8AC3E}">
        <p14:creationId xmlns:p14="http://schemas.microsoft.com/office/powerpoint/2010/main" val="131401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Ценности и потребности, которым может угрожать ГИА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Отношения с близкими людьми</a:t>
            </a:r>
          </a:p>
          <a:p>
            <a:pPr marL="514350" indent="-514350">
              <a:buAutoNum type="arabicPeriod"/>
            </a:pPr>
            <a:r>
              <a:rPr lang="ru-RU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Самооценка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Репутация (если зависим от мнения других и привык поддерживать образ)</a:t>
            </a:r>
            <a:endParaRPr lang="ru-RU" dirty="0">
              <a:solidFill>
                <a:schemeClr val="bg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indent="-514350">
              <a:buAutoNum type="arabicPeriod"/>
            </a:pPr>
            <a:r>
              <a:rPr lang="ru-RU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Образ будущего</a:t>
            </a:r>
          </a:p>
          <a:p>
            <a:pPr marL="514350" indent="-514350">
              <a:buAutoNum type="arabicPeriod"/>
            </a:pPr>
            <a:r>
              <a:rPr lang="ru-RU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Базовая потребность в безопасности (что будет, если не сдам)</a:t>
            </a:r>
          </a:p>
          <a:p>
            <a:pPr marL="514350" indent="-514350">
              <a:buAutoNum type="arabicPeriod"/>
            </a:pPr>
            <a:r>
              <a:rPr lang="ru-RU" dirty="0">
                <a:solidFill>
                  <a:schemeClr val="bg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Базовая потребность в любви (примут ли меня, если не сдам)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28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1143000"/>
          </a:xfrm>
        </p:spPr>
        <p:txBody>
          <a:bodyPr>
            <a:noAutofit/>
          </a:bodyPr>
          <a:lstStyle/>
          <a:p>
            <a:r>
              <a:rPr lang="ru-RU" sz="3200" b="1" dirty="0"/>
              <a:t>Выпускники «группы риска» (М. Чибисова)</a:t>
            </a:r>
            <a:br>
              <a:rPr lang="ru-RU" sz="3200" b="1" dirty="0"/>
            </a:br>
            <a:r>
              <a:rPr lang="ru-RU" sz="3200" b="1" dirty="0"/>
              <a:t>1.</a:t>
            </a:r>
            <a:r>
              <a:rPr lang="ru-RU" sz="3200" dirty="0"/>
              <a:t> «Правополушарные»</a:t>
            </a:r>
          </a:p>
        </p:txBody>
      </p:sp>
      <p:sp>
        <p:nvSpPr>
          <p:cNvPr id="4" name="Rectangle 3"/>
          <p:cNvSpPr>
            <a:spLocks noGrp="1"/>
          </p:cNvSpPr>
          <p:nvPr>
            <p:ph idx="1"/>
          </p:nvPr>
        </p:nvSpPr>
        <p:spPr>
          <a:xfrm>
            <a:off x="71422" y="1700809"/>
            <a:ext cx="8965074" cy="15841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algn="just">
              <a:spcBef>
                <a:spcPts val="0"/>
              </a:spcBef>
              <a:buFont typeface="Wingdings 2" pitchFamily="18" charset="2"/>
              <a:buNone/>
            </a:pPr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Богатое 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воображение, </a:t>
            </a:r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развитое образное мышление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endParaRPr lang="ru-RU" sz="24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algn="just">
              <a:spcBef>
                <a:spcPts val="0"/>
              </a:spcBef>
              <a:buFont typeface="Wingdings 2" pitchFamily="18" charset="2"/>
              <a:buNone/>
            </a:pPr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Прекрасно воспринимают метафоры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образы, </a:t>
            </a:r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сравнения, но теряются при необходимости </a:t>
            </a: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мыслить </a:t>
            </a:r>
            <a:r>
              <a:rPr lang="ru-RU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логическими категориями.</a:t>
            </a:r>
          </a:p>
          <a:p>
            <a:pPr marL="0" algn="just">
              <a:spcBef>
                <a:spcPts val="0"/>
              </a:spcBef>
              <a:buFont typeface="Wingdings 2" pitchFamily="18" charset="2"/>
              <a:buNone/>
            </a:pPr>
            <a:endParaRPr lang="ru-RU" sz="24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71422" y="3423514"/>
            <a:ext cx="8965074" cy="12296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spcBef>
                <a:spcPts val="0"/>
              </a:spcBef>
              <a:buNone/>
            </a:pPr>
            <a:r>
              <a:rPr lang="ru-RU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Испытывают трудности при необходимости логически мыслить, структурировать информацию. Им трудно сосредоточиться на фактах и теоретических построениях.</a:t>
            </a:r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71422" y="4817299"/>
            <a:ext cx="8965074" cy="1584176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spcBef>
                <a:spcPts val="0"/>
              </a:spcBef>
              <a:buNone/>
            </a:pPr>
            <a:r>
              <a:rPr lang="ru-RU" sz="2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Для лучшего освоения материала - задействовать воображение и образное мышление: использовать сравнения, образы, метафоры, рисунки. Сухой теоретический материал важно проиллюстрировать примерами или картинками.</a:t>
            </a:r>
          </a:p>
        </p:txBody>
      </p:sp>
    </p:spTree>
    <p:extLst>
      <p:ext uri="{BB962C8B-B14F-4D97-AF65-F5344CB8AC3E}">
        <p14:creationId xmlns:p14="http://schemas.microsoft.com/office/powerpoint/2010/main" val="267897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  <a:latin typeface="Arial" charset="0"/>
              </a:rPr>
              <a:t>Выпускники «группы риска»</a:t>
            </a:r>
            <a:br>
              <a:rPr lang="ru-RU" b="1" dirty="0">
                <a:solidFill>
                  <a:srgbClr val="FFFF00"/>
                </a:solidFill>
                <a:latin typeface="Arial" charset="0"/>
              </a:rPr>
            </a:br>
            <a:r>
              <a:rPr lang="ru-RU" b="1" dirty="0">
                <a:solidFill>
                  <a:srgbClr val="FFFF00"/>
                </a:solidFill>
                <a:latin typeface="Arial" charset="0"/>
              </a:rPr>
              <a:t>2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.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«Синтетики»</a:t>
            </a:r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idx="1"/>
          </p:nvPr>
        </p:nvSpPr>
        <p:spPr>
          <a:xfrm>
            <a:off x="71422" y="1700809"/>
            <a:ext cx="8965074" cy="122413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algn="just">
              <a:spcBef>
                <a:spcPts val="0"/>
              </a:spcBef>
              <a:buFont typeface="Wingdings 2" pitchFamily="18" charset="2"/>
              <a:buNone/>
            </a:pPr>
            <a:r>
              <a:rPr lang="ru-RU" sz="2400" dirty="0"/>
              <a:t>О</a:t>
            </a:r>
            <a:r>
              <a:rPr lang="ru-RU" sz="2400" dirty="0" smtClean="0"/>
              <a:t>пираются </a:t>
            </a:r>
            <a:r>
              <a:rPr lang="ru-RU" sz="2400" dirty="0"/>
              <a:t>в большей степени на общее, а не на частности. Они мало внимания уделяют деталям, потому что их интересуют общие </a:t>
            </a:r>
            <a:r>
              <a:rPr lang="ru-RU" sz="2400" dirty="0" smtClean="0"/>
              <a:t>взаимосвязи.</a:t>
            </a:r>
            <a:endParaRPr lang="ru-RU" sz="18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71422" y="3247518"/>
            <a:ext cx="8965074" cy="12296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spcBef>
                <a:spcPts val="0"/>
              </a:spcBef>
              <a:buFont typeface="Wingdings 2" pitchFamily="18" charset="2"/>
              <a:buNone/>
            </a:pPr>
            <a:r>
              <a:rPr lang="ru-RU" sz="2400" dirty="0" smtClean="0"/>
              <a:t>Испытывают </a:t>
            </a:r>
            <a:r>
              <a:rPr lang="ru-RU" sz="2400" dirty="0"/>
              <a:t>трудности с анализом, выделением опорных моментов в информации, делением материала на смысловые </a:t>
            </a:r>
            <a:r>
              <a:rPr lang="ru-RU" sz="2400" dirty="0" smtClean="0"/>
              <a:t>блоки.</a:t>
            </a:r>
            <a:endParaRPr lang="ru-RU" sz="24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71422" y="4817298"/>
            <a:ext cx="8965074" cy="1708045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spcBef>
                <a:spcPts val="0"/>
              </a:spcBef>
              <a:buFont typeface="Wingdings 2" pitchFamily="18" charset="2"/>
              <a:buNone/>
            </a:pPr>
            <a:r>
              <a:rPr lang="ru-RU" dirty="0"/>
              <a:t>При изучении каждой темы важно ее обобщить, выделить основные блоки и наполнить их конкретным содержанием. При работе с тестами синтетиков нужно ориентировать на выявление основного в каждом задании: что здесь является главным, на что стоит обращать внимание в первую очередь? </a:t>
            </a:r>
            <a:endParaRPr lang="ru-RU" sz="24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433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FF00"/>
                </a:solidFill>
                <a:latin typeface="Arial" charset="0"/>
              </a:rPr>
              <a:t>Выпускники «группы риска»</a:t>
            </a:r>
            <a:br>
              <a:rPr lang="ru-RU" b="1" dirty="0">
                <a:solidFill>
                  <a:srgbClr val="FFFF00"/>
                </a:solidFill>
                <a:latin typeface="Arial" charset="0"/>
              </a:rPr>
            </a:br>
            <a:r>
              <a:rPr lang="ru-RU" b="1" dirty="0">
                <a:solidFill>
                  <a:srgbClr val="FFFF00"/>
                </a:solidFill>
                <a:latin typeface="Arial" charset="0"/>
              </a:rPr>
              <a:t>3.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</a:rPr>
              <a:t>«Тревожные»</a:t>
            </a:r>
            <a:endParaRPr lang="ru-RU" dirty="0"/>
          </a:p>
        </p:txBody>
      </p:sp>
      <p:sp>
        <p:nvSpPr>
          <p:cNvPr id="4" name="Rectangle 3"/>
          <p:cNvSpPr>
            <a:spLocks noGrp="1"/>
          </p:cNvSpPr>
          <p:nvPr>
            <p:ph idx="1"/>
          </p:nvPr>
        </p:nvSpPr>
        <p:spPr>
          <a:xfrm>
            <a:off x="71422" y="1700809"/>
            <a:ext cx="8965074" cy="158417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Воспринимают учебную ситуацию как опасную. Часто </a:t>
            </a:r>
            <a:r>
              <a:rPr lang="ru-RU" dirty="0"/>
              <a:t>перепроверяют уже сделанное, постоянно исправляют </a:t>
            </a:r>
            <a:r>
              <a:rPr lang="ru-RU" dirty="0" smtClean="0"/>
              <a:t>написанное. </a:t>
            </a:r>
            <a:r>
              <a:rPr lang="ru-RU" dirty="0"/>
              <a:t>При устном ответе </a:t>
            </a:r>
            <a:r>
              <a:rPr lang="ru-RU" dirty="0" smtClean="0"/>
              <a:t>они </a:t>
            </a:r>
            <a:r>
              <a:rPr lang="ru-RU" dirty="0"/>
              <a:t>пристально наблюдают за реакциями </a:t>
            </a:r>
            <a:r>
              <a:rPr lang="ru-RU" dirty="0" smtClean="0"/>
              <a:t>взрослого. Демонстрируют нервное поведение.</a:t>
            </a:r>
            <a:endParaRPr lang="ru-RU" dirty="0"/>
          </a:p>
          <a:p>
            <a:pPr marL="0" algn="just">
              <a:spcBef>
                <a:spcPts val="0"/>
              </a:spcBef>
              <a:buFont typeface="Wingdings 2" pitchFamily="18" charset="2"/>
              <a:buNone/>
            </a:pPr>
            <a:endParaRPr lang="ru-RU" sz="24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ctangle 3"/>
          <p:cNvSpPr txBox="1">
            <a:spLocks/>
          </p:cNvSpPr>
          <p:nvPr/>
        </p:nvSpPr>
        <p:spPr>
          <a:xfrm>
            <a:off x="71422" y="3423514"/>
            <a:ext cx="8965074" cy="101359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spcBef>
                <a:spcPts val="0"/>
              </a:spcBef>
              <a:buFont typeface="Wingdings 2" pitchFamily="18" charset="2"/>
              <a:buNone/>
            </a:pPr>
            <a:r>
              <a:rPr lang="ru-RU" sz="2400" dirty="0"/>
              <a:t>Наиболее трудной стороной </a:t>
            </a:r>
            <a:r>
              <a:rPr lang="ru-RU" sz="2400" dirty="0" smtClean="0"/>
              <a:t>ГИА </a:t>
            </a:r>
            <a:r>
              <a:rPr lang="ru-RU" sz="2400" dirty="0"/>
              <a:t>для тревожного </a:t>
            </a:r>
            <a:r>
              <a:rPr lang="ru-RU" sz="2400" dirty="0" smtClean="0"/>
              <a:t>ученика </a:t>
            </a:r>
            <a:r>
              <a:rPr lang="ru-RU" sz="2400" dirty="0"/>
              <a:t>является отсутствие эмоционального контакта со взрослым</a:t>
            </a:r>
            <a:r>
              <a:rPr lang="ru-RU" sz="2400" dirty="0" smtClean="0"/>
              <a:t>.</a:t>
            </a:r>
            <a:endParaRPr lang="ru-RU" sz="2400" dirty="0" smtClean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Rectangle 3"/>
          <p:cNvSpPr txBox="1">
            <a:spLocks/>
          </p:cNvSpPr>
          <p:nvPr/>
        </p:nvSpPr>
        <p:spPr>
          <a:xfrm>
            <a:off x="71422" y="4575641"/>
            <a:ext cx="8965074" cy="1661672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/>
              <a:t>В</a:t>
            </a:r>
            <a:r>
              <a:rPr lang="ru-RU" sz="2400" dirty="0" smtClean="0"/>
              <a:t>ажно </a:t>
            </a:r>
            <a:r>
              <a:rPr lang="ru-RU" sz="2400" dirty="0"/>
              <a:t>создание </a:t>
            </a:r>
            <a:r>
              <a:rPr lang="ru-RU" sz="2400" dirty="0" smtClean="0"/>
              <a:t>эмоционального </a:t>
            </a:r>
            <a:r>
              <a:rPr lang="ru-RU" sz="2400" dirty="0"/>
              <a:t>комфорта на </a:t>
            </a:r>
            <a:r>
              <a:rPr lang="ru-RU" sz="2400" dirty="0" smtClean="0"/>
              <a:t>этапе подготовки. Нельзя </a:t>
            </a:r>
            <a:r>
              <a:rPr lang="ru-RU" sz="2400" dirty="0"/>
              <a:t>нагнетать обстановку, напоминая о серьезности предстоящего экзамена и значимости его </a:t>
            </a:r>
            <a:r>
              <a:rPr lang="ru-RU" sz="2400" dirty="0" smtClean="0"/>
              <a:t>результатов. Задача </a:t>
            </a:r>
            <a:r>
              <a:rPr lang="ru-RU" sz="2400" dirty="0"/>
              <a:t>взрослого - создание ситуации успеха, поощрение, </a:t>
            </a:r>
            <a:r>
              <a:rPr lang="ru-RU" sz="2400" dirty="0" smtClean="0"/>
              <a:t>поддержка.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4395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books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tf01908701_win32</Template>
  <TotalTime>444</TotalTime>
  <Words>1737</Words>
  <Application>Microsoft Office PowerPoint</Application>
  <PresentationFormat>Экран (4:3)</PresentationFormat>
  <Paragraphs>168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5_books</vt:lpstr>
      <vt:lpstr>Психологическое сопровождение учащихся в период  подготовки и сдачи ГИА</vt:lpstr>
      <vt:lpstr>Трудности в связи с подготовкой к ГИА</vt:lpstr>
      <vt:lpstr>Причины личностных трудностей</vt:lpstr>
      <vt:lpstr>Причины познавательных трудностей</vt:lpstr>
      <vt:lpstr>Причины волнения выпускников</vt:lpstr>
      <vt:lpstr>Ценности и потребности, которым может угрожать ГИА</vt:lpstr>
      <vt:lpstr>Выпускники «группы риска» (М. Чибисова) 1. «Правополушарные»</vt:lpstr>
      <vt:lpstr>Выпускники «группы риска» 2. «Синтетики»</vt:lpstr>
      <vt:lpstr>Выпускники «группы риска» 3. «Тревожные»</vt:lpstr>
      <vt:lpstr>Выпускники «группы риска» 4. «Неуверенные»</vt:lpstr>
      <vt:lpstr>Выпускники «группы риска» 5. «Неорганизованные»</vt:lpstr>
      <vt:lpstr>Выпускники «группы риска» 6. «Перфекционисты, отличники»</vt:lpstr>
      <vt:lpstr>Выпускники «группы риска» 7. «Астенические»</vt:lpstr>
      <vt:lpstr>Выпускники «группы риска» 8. «Гипертимные»</vt:lpstr>
      <vt:lpstr>Выпускники «группы риска» 9. «Застревающие»</vt:lpstr>
      <vt:lpstr>Общие рекомендации  для выпускников с ОВЗ</vt:lpstr>
      <vt:lpstr>Поле деятельности педагога-психолога</vt:lpstr>
      <vt:lpstr>Диагностика</vt:lpstr>
      <vt:lpstr>Коррекция</vt:lpstr>
      <vt:lpstr>Презентация PowerPoint</vt:lpstr>
      <vt:lpstr>Задачи тренинга «К экзамену готов»:</vt:lpstr>
      <vt:lpstr>Консультирование</vt:lpstr>
      <vt:lpstr>Задачи психологического сопровождения учащихся при подготовке к экзаменам:</vt:lpstr>
      <vt:lpstr>Акценты в работе с выпускниками:</vt:lpstr>
      <vt:lpstr>Задачи психологического сопровождения педагогов:</vt:lpstr>
      <vt:lpstr>Акценты в работе с педагогами  (что им рекомендуется):</vt:lpstr>
      <vt:lpstr>Задачи психологического сопровождения родителей</vt:lpstr>
      <vt:lpstr>Работа с родителями включает:</vt:lpstr>
      <vt:lpstr>Акценты в работе с родителями (что им рекомендуется):</vt:lpstr>
      <vt:lpstr>Главные условия успешной психологической подготовки учащихся к ГИА:</vt:lpstr>
      <vt:lpstr>https://obrnadzor.gov.ru/gia/ https://obrnadzor.gov.ru/navigator-gia/ методические рекомендации для выпускников  по самостоятельной подготовке к экзаменам, видеоконсультации разработчиков КИМ ЕГЭ 2023 года,  полезная информация для учителей, выпускников и их родителей.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педагога-психолога в подготовке учащихся к сдаче ГИА</dc:title>
  <dc:creator>user</dc:creator>
  <cp:lastModifiedBy>user</cp:lastModifiedBy>
  <cp:revision>20</cp:revision>
  <dcterms:created xsi:type="dcterms:W3CDTF">2023-03-01T06:42:07Z</dcterms:created>
  <dcterms:modified xsi:type="dcterms:W3CDTF">2023-03-09T07:45:35Z</dcterms:modified>
</cp:coreProperties>
</file>