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4" r:id="rId3"/>
    <p:sldId id="275" r:id="rId4"/>
    <p:sldId id="276" r:id="rId5"/>
    <p:sldId id="259" r:id="rId6"/>
    <p:sldId id="265" r:id="rId7"/>
    <p:sldId id="279" r:id="rId8"/>
    <p:sldId id="278" r:id="rId9"/>
    <p:sldId id="277" r:id="rId10"/>
    <p:sldId id="280" r:id="rId11"/>
    <p:sldId id="286" r:id="rId12"/>
    <p:sldId id="287" r:id="rId13"/>
    <p:sldId id="281" r:id="rId14"/>
    <p:sldId id="288" r:id="rId15"/>
    <p:sldId id="28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243"/>
    <a:srgbClr val="FFFF00"/>
    <a:srgbClr val="D2C7FF"/>
    <a:srgbClr val="F44336"/>
    <a:srgbClr val="7D7D7D"/>
    <a:srgbClr val="FFFFFF"/>
    <a:srgbClr val="DDC8A6"/>
    <a:srgbClr val="FFE181"/>
    <a:srgbClr val="AA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95441-07EA-4903-80EF-21E167C3286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DFEC-10A2-409F-8897-52C3F2B258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50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70B4F-FC59-4004-9FE4-6408AD86F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38ECA2-785F-4BF8-9701-05E9C57F9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A18F06-85BC-4873-875E-CB1D07C0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2CDCF-0F26-46A5-849B-8E493480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EB8C6-648B-4013-B1A3-F8DE2660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4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8601D-BB42-4F92-B294-465EB23A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0B1691-684B-4867-A647-817AF3FF7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DC32B-BBC9-4973-A058-C09BDE35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DC21BF-051E-43A4-B4A1-32C2D948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E9ED53-DA3C-4B67-A6B6-233BA87D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2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E876D33-2FF4-46A2-A0FF-217ECB47C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737B50-8176-46FC-8A51-98B1627FD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A3BDB-2622-4606-8C8F-067D9E20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EB5400-0406-4669-AE79-CA2CA186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A76DEC-C324-40B8-8F2B-56E2ACF1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9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6D9DF-6565-4944-9521-078A274D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976D46-E67D-4C7C-9082-65A4CF5D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EA8A0-578A-4601-80F5-3405347D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FD3867-CF11-469D-B31F-B53D55DF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8E3A7-E27E-4413-946C-5791C5FA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0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8225C-EEDE-4C40-8FB0-F075BCA4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D47066-C04D-4FCD-B236-C6E372A7A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69678E-ACEB-4735-A6E2-48959AB3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6668A-1131-4FE7-B4C2-AB9510E9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5AD5E2-6E75-46DB-861A-E32615A3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5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2D17F-F1C4-42BC-A6E5-8024F4DE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0323D-1637-4517-BFD7-8EFBFEF07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E89A99-F4CF-488A-B3FC-B824A50FB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209470-1D44-4A9B-98D9-2AA56C4D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2663E3-A2C7-4C7E-80D6-C9A4075E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B48DA-3A61-413E-95F8-D0A3129C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D4FF2-D96A-48C1-9979-DDF2A137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A4A006-DA0A-4A62-811E-F699EADD7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54DC89-312A-404B-A286-DA3F58F31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6DE372-2DF9-4A95-8FB0-C3A214343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D0145B-A8D9-4CA8-88A1-9F49BE0F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070AB2-7E81-448B-AABB-DBE5B967E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64A00A-0BF7-423D-B731-777973F2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C94AC9-4AD4-4E19-B6C4-98ED6C7A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A3CDC-52F7-4CE9-88B4-EA94EDD8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5F531A-4E2B-4786-BBC6-C68FA407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084C14-291B-4788-9780-8DDDF94E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E97051-6DDA-49B8-9C03-B67D471B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664D99-4244-4C66-B497-9484735C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0D9A8D-60AD-42ED-9A73-BC684EAF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DD3F6A-22DE-4548-9D2D-6A5AEFDC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01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33C6B-3E12-4E5E-AC6E-1F2ECDBE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BF677E-9276-4CBC-B001-4F660133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E339E6-C8B8-4FF0-9C2E-473BA7925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9DA72B-0E44-43A3-AE8C-0E380F41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EEDE81-4F37-41E5-B33F-BF279D3D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114457-DAAD-40BD-9794-AD5593FA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6E443-5755-4AF6-8870-8E7D2096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92FCFB-F47A-4352-B5B3-EDAFED3D6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50843A-6C54-4535-9B68-CC1DFE4B9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0AFCB9-1C49-4EAA-AC30-7BDAFDA28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5E9860-EF1D-4C64-8265-0CEDD2F7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4D5021-CF92-4B4C-B583-023ADAD2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27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89921-5979-450D-A630-863ECF490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6CDE32-A3A1-4FA0-8BA8-F3835C55D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40C52E-AFC1-42F5-A458-E6F783D3A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9AFE-FF84-4EE7-93AF-C678C5F0ECD2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C1E671-947B-4C69-9497-714956193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11BB48-AB6B-4DAE-A43B-9CC078095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E4984-9411-460E-A5EA-4AD6999F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3323EBC-69DA-4B65-9F22-26BB6A4904EA}"/>
              </a:ext>
            </a:extLst>
          </p:cNvPr>
          <p:cNvSpPr/>
          <p:nvPr/>
        </p:nvSpPr>
        <p:spPr>
          <a:xfrm>
            <a:off x="0" y="1399132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CA3E30-86A3-4E40-8375-CD73D490653E}"/>
              </a:ext>
            </a:extLst>
          </p:cNvPr>
          <p:cNvSpPr txBox="1"/>
          <p:nvPr/>
        </p:nvSpPr>
        <p:spPr>
          <a:xfrm>
            <a:off x="8734057" y="4838638"/>
            <a:ext cx="3188286" cy="1220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800"/>
              </a:spcAft>
            </a:pPr>
            <a:r>
              <a:rPr lang="ru-RU" sz="2000" b="1" dirty="0">
                <a:solidFill>
                  <a:srgbClr val="2B2A29"/>
                </a:solidFill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Матвеева Е.В., </a:t>
            </a:r>
          </a:p>
          <a:p>
            <a:pPr algn="r">
              <a:spcAft>
                <a:spcPts val="800"/>
              </a:spcAft>
            </a:pPr>
            <a:r>
              <a:rPr lang="ru-RU" sz="2000" b="1" dirty="0">
                <a:solidFill>
                  <a:srgbClr val="2B2A29"/>
                </a:solidFill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>
              <a:spcAft>
                <a:spcPts val="800"/>
              </a:spcAft>
            </a:pPr>
            <a:r>
              <a:rPr lang="ru-RU" sz="2000" b="1" dirty="0">
                <a:solidFill>
                  <a:srgbClr val="2B2A29"/>
                </a:solidFill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МКУ РЦ «Детство»</a:t>
            </a:r>
          </a:p>
        </p:txBody>
      </p:sp>
      <p:sp>
        <p:nvSpPr>
          <p:cNvPr id="25" name="Стрелка: шеврон 24">
            <a:extLst>
              <a:ext uri="{FF2B5EF4-FFF2-40B4-BE49-F238E27FC236}">
                <a16:creationId xmlns:a16="http://schemas.microsoft.com/office/drawing/2014/main" id="{CC34AB36-2B91-42B7-8310-C5C566063A4E}"/>
              </a:ext>
            </a:extLst>
          </p:cNvPr>
          <p:cNvSpPr/>
          <p:nvPr/>
        </p:nvSpPr>
        <p:spPr>
          <a:xfrm flipH="1">
            <a:off x="367249" y="1574829"/>
            <a:ext cx="332838" cy="1052096"/>
          </a:xfrm>
          <a:prstGeom prst="chevron">
            <a:avLst>
              <a:gd name="adj" fmla="val 44276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: шеврон 25">
            <a:extLst>
              <a:ext uri="{FF2B5EF4-FFF2-40B4-BE49-F238E27FC236}">
                <a16:creationId xmlns:a16="http://schemas.microsoft.com/office/drawing/2014/main" id="{A1C13C54-79BD-4C9D-9316-03B2EA23C972}"/>
              </a:ext>
            </a:extLst>
          </p:cNvPr>
          <p:cNvSpPr/>
          <p:nvPr/>
        </p:nvSpPr>
        <p:spPr>
          <a:xfrm flipH="1">
            <a:off x="734498" y="1574829"/>
            <a:ext cx="332838" cy="1052096"/>
          </a:xfrm>
          <a:prstGeom prst="chevron">
            <a:avLst>
              <a:gd name="adj" fmla="val 49999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: шеврон 26">
            <a:extLst>
              <a:ext uri="{FF2B5EF4-FFF2-40B4-BE49-F238E27FC236}">
                <a16:creationId xmlns:a16="http://schemas.microsoft.com/office/drawing/2014/main" id="{697A713D-5678-434D-AC75-CF8342630AA5}"/>
              </a:ext>
            </a:extLst>
          </p:cNvPr>
          <p:cNvSpPr/>
          <p:nvPr/>
        </p:nvSpPr>
        <p:spPr>
          <a:xfrm>
            <a:off x="11141869" y="1614123"/>
            <a:ext cx="332838" cy="967403"/>
          </a:xfrm>
          <a:prstGeom prst="chevron">
            <a:avLst>
              <a:gd name="adj" fmla="val 44276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: шеврон 27">
            <a:extLst>
              <a:ext uri="{FF2B5EF4-FFF2-40B4-BE49-F238E27FC236}">
                <a16:creationId xmlns:a16="http://schemas.microsoft.com/office/drawing/2014/main" id="{E627DC8A-7AA3-4CD8-98EC-3F8E782B89BC}"/>
              </a:ext>
            </a:extLst>
          </p:cNvPr>
          <p:cNvSpPr/>
          <p:nvPr/>
        </p:nvSpPr>
        <p:spPr>
          <a:xfrm>
            <a:off x="11509118" y="1614123"/>
            <a:ext cx="332838" cy="967403"/>
          </a:xfrm>
          <a:prstGeom prst="chevron">
            <a:avLst>
              <a:gd name="adj" fmla="val 44276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9C44C5-671E-42CC-A5B1-C5EF944FF0BD}"/>
              </a:ext>
            </a:extLst>
          </p:cNvPr>
          <p:cNvSpPr txBox="1"/>
          <p:nvPr/>
        </p:nvSpPr>
        <p:spPr>
          <a:xfrm>
            <a:off x="1145245" y="1611481"/>
            <a:ext cx="9901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Жизнестойкость как одна из важных характеристик подросткового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345960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071626" y="935592"/>
            <a:ext cx="2682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cs typeface="Times New Roman" pitchFamily="18" charset="0"/>
              </a:rPr>
              <a:t>УЧАЩИЕСЯ 7 КЛАССОВ</a:t>
            </a:r>
            <a:endParaRPr lang="ru-RU" sz="1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1095827" y="1927238"/>
            <a:ext cx="4367622" cy="4519115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Резкое падение самооценки.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агрессивности, тревожности, ранимости, неадекватности реагирования в общении.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интереса к подростковой среде.</a:t>
            </a:r>
          </a:p>
          <a:p>
            <a:pPr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Начало подросткового  кризиса, развитие навыков общения.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навыков саморегуляции.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Реализация потребности в эмоциональной поддержке со стороны взрослых (семьи, педагогов.)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6304624" y="1935331"/>
            <a:ext cx="5795639" cy="4519115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И</a:t>
            </a:r>
            <a:r>
              <a:rPr lang="ru-RU" b="1" dirty="0">
                <a:solidFill>
                  <a:srgbClr val="FFFF00"/>
                </a:solidFill>
              </a:rPr>
              <a:t>нформационно-разъяснительная работа (5-7 классы)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Темы:</a:t>
            </a:r>
            <a:r>
              <a:rPr lang="ru-RU" b="1" dirty="0"/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любви к жизни, работа в коллективе, мир чувств и эмоций, поведение в конфликтных ситуациях, самоопределение.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Формы работы: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Психологические игры, КВН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Защита проектов, творческих работ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Литературно-музыкальные  вечера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Тренинг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 – исследование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 – экскурсия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 – сочинение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Театрализованная постановка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Встреча с интересными людьми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39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1970318" y="900141"/>
            <a:ext cx="31477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cs typeface="Times New Roman" pitchFamily="18" charset="0"/>
              </a:rPr>
              <a:t>УЧАЩИЕСЯ 8 КЛАССОВ</a:t>
            </a:r>
            <a:endParaRPr lang="ru-RU" sz="16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1095827" y="1927238"/>
            <a:ext cx="4367622" cy="4766525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Незначительное снижение тревожности и агрессивности сочетается с нестабильной самооценкой.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сферы профессиональных интересов</a:t>
            </a:r>
          </a:p>
          <a:p>
            <a:pP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подросткового  кризиса.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навыков общения.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навыков саморегуляции.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Первичное исследование сферы профессиональных интересов</a:t>
            </a:r>
            <a:endParaRPr lang="ru-RU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6304625" y="1927238"/>
            <a:ext cx="4367622" cy="4766525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сферы профессиональных интересов.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Рост потребности в психологических знаниях о себе.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 целей и смысла жизни; просыпается конфликт «отцов и детей».</a:t>
            </a:r>
          </a:p>
          <a:p>
            <a:pP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Психологическая, педагогическая подготовка учащихся к профессиональному выбору.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Обучение построению перспектив и планов с учетом психологических знаний о себе.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Формировать мотивы саморазвития, личностного роста.</a:t>
            </a:r>
          </a:p>
          <a:p>
            <a:pPr algn="ctr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7C7A71-8B2B-45F8-AF93-8C667216A6AD}"/>
              </a:ext>
            </a:extLst>
          </p:cNvPr>
          <p:cNvSpPr txBox="1"/>
          <p:nvPr/>
        </p:nvSpPr>
        <p:spPr>
          <a:xfrm>
            <a:off x="7073911" y="966632"/>
            <a:ext cx="31477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cs typeface="Times New Roman" pitchFamily="18" charset="0"/>
              </a:rPr>
              <a:t>УЧАЩИЕСЯ 9 КЛАССОВ</a:t>
            </a:r>
            <a:endParaRPr lang="ru-RU" sz="16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23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1938180" y="938866"/>
            <a:ext cx="3015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cs typeface="Times New Roman" pitchFamily="18" charset="0"/>
              </a:rPr>
              <a:t>УЧАЩИЕСЯ 10-11 КЛАССОВ</a:t>
            </a:r>
            <a:endParaRPr lang="ru-RU" sz="1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447757" y="1572131"/>
            <a:ext cx="4790068" cy="5190620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Возрастные 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Профессиональное самоопределение.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Раздумья о любви, о семейных отношениях. 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Юношеский максимализм, идеализм, высокий уровень критики жизненного устройства, радикальность мнений и поступков. 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Появление собственной внутренней философии, отношения к жизни и ее смыслу.</a:t>
            </a:r>
          </a:p>
          <a:p>
            <a:pPr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установки на необходимость самопознания и профессионального образования.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навыков саморегуляции, самоконтроля.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Нетрадиционные педагогические и психологические приемы обучения, общения, воспитания.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Готовность педагога найти ответ на вопросы, которые ставят перед ним учащиеся.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5770486" y="1572131"/>
            <a:ext cx="5973758" cy="5190620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И</a:t>
            </a:r>
            <a:r>
              <a:rPr lang="ru-RU" b="1" dirty="0">
                <a:solidFill>
                  <a:srgbClr val="FFFF00"/>
                </a:solidFill>
              </a:rPr>
              <a:t>нформационно-разъяснительная работа (8-11 классы)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Темы:</a:t>
            </a:r>
            <a:r>
              <a:rPr lang="ru-RU" b="1" dirty="0"/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жизнь – одна,  бесконфликтное поведение, деловой человек в обществе, взаимодействие в семье и школе, социально-правовое просвещение,  ценностные ориентации личности, эмоциональное состояние и приемы саморегуляции.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Формы работы: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Психологические игры, КВН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Деловая игра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Тренинг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Дискуссия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Диспут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Лекция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“Круглый стол”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Решение проблемных ситуаций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Защита проектов, творческих работ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Встреча с интересными людьми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39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103751" y="161477"/>
            <a:ext cx="76398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Темы воспитательных мероприятий, направленных на развитие компонентов жизнестойкости</a:t>
            </a:r>
            <a:endParaRPr lang="ru-RU" sz="3200" b="1" dirty="0">
              <a:solidFill>
                <a:srgbClr val="FFFF00"/>
              </a:solidFill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147961" y="1652030"/>
            <a:ext cx="11896078" cy="4961834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/>
              <a:t>В подростковом возрасте на первый план в развитии жизнестойкого поведения выходят навыки саморегуляции, которые постепенно начинают управляться смыслами (самоконтроль).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«Жизнестойкий человек, как им стать?»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Подробно обсуждается сущность жизнестойкости, ее компоненты, примеры жизнестойкого поведения художественных героев, деятелей науки, искусства, спорта;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«Как успешно общаться и налаживать контакты»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Педагог представляет подросткам информацию о сущности и способах развития коммуникативных способностей и умений, психолог проводит коммуникативный тренинг;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«Учимся принимать решения»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Семинар, на котором обучающиеся обмениваются информацией о социальной активности, компетентности, социальной смелости и решительности, о необходимости их нравственной направленности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«Мои жизненные планы»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Обсуждается важность жизненных смыслов и целей, осознанности жизни, обучающиеся упражняются в постановке тактических и стратегических жизненных целей, в выборе средств их достижения, обучаются технике жизненного анализа.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«Хорошо ли быть уверенным в себе?»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Проводится в форме диспута. Обсуждаются позитивные и негативные стороны завышенной самооценки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«Зачем быть социально-компетентным человеком?»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Рассматривается сущность социальной компетентности, обучающиеся выполняют упражнения на ее развитие, обучаются способам поиска и использования социальной информации.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«Умеете ли Вы отдыхать?»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Обучение подростков релаксационным приемам.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«В чем ценность жизни?»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Обсуждение с подростками жизненных целей, ценностей и смыслов, жизненных ситуаций людей с разными жизненными смыслами, целями и ценностями.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«Как успешно преодолевать трудности?»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Представляется информация о волевых качествах и их развитии, их обязательной нравственной направленности, обсуждение примеров успешного преодоления трудностей; встреча с человеком, проявившим свою жизнестойкость в трудной ситуации.</a:t>
            </a:r>
          </a:p>
          <a:p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6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103751" y="161477"/>
            <a:ext cx="76398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ТИПЫ АУТОДЕСТРУКТИВНОГО ПОВЕДЕНИЯ</a:t>
            </a:r>
            <a:endParaRPr lang="ru-RU" sz="2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90A476-15F6-4F6C-A7F9-9777DDCC4FF5}"/>
              </a:ext>
            </a:extLst>
          </p:cNvPr>
          <p:cNvSpPr/>
          <p:nvPr/>
        </p:nvSpPr>
        <p:spPr>
          <a:xfrm>
            <a:off x="168675" y="1572131"/>
            <a:ext cx="11904955" cy="5190620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Самоутверждающийся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низкая способность к саморегуляции поступков, неумение просчитывать последствия своих действий.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Отличительная особенность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совершение мелких правонарушений, предпочтение рискованных занятий (озорство с риском для жизни).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Аутодеструкция, как способ самоутверждения. Помощь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знакомство с конструктивными способами самоутверждения (олимпиады, конкурсы, хорошая учеба, саморазвитие, самообразование, самосовершенствование, занятие спортом, соревнования, творчество, помощь окружающим людям, самостоятельность, сотрудничество, альтруизм и т.п.)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Защищающийся (напряженный)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выражена потребность в одобрении и поддержке, переживание психотравмирующих отношений с родителями и сниженная склонность к зависимостям разного рода. Характерны уходы из дома, прогулы уроков, бессодержательное времяпрепровождение в компании.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Аутодеструкция, как способ обрести психологическую безопасность, снять внутреннее напряжение. Помощь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обучение приемам совладания с тревогой, навыками уверенного поведения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Подражательный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легко поддаются влиянию, склонны к зависимостям, но редко бывают асоциальны. У них более выражены конформность, общительность, навязчивость по сравнению с другими типами. Для них характерно преувеличение своей ранимости, что служит самооправданием деструктивным поступкам, совершаемым в угоду «авторитетам». В этой группе часто встречается употребление алкоголя, курение, случаи попрошайничества, прогулы школьных занятий.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Помощь: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помочь развивать критичность, самостоятельность мышления.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Демонстративный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истероидная манера поведения, выражена склонность к зависимостям и низкой социальной отгороженности. У этой группы выраженный уровень саморазрушения, беспечность (курение, употребление алкоголя, наркотиков).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Аутодеструкция этих подростков – способ самовыражения, поиск внимания со стороны значимых людей. Помощь –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помочь выстроить </a:t>
            </a:r>
            <a:r>
              <a:rPr lang="ru-RU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просоциальную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деятельность для самовыражения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Протестный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характерны социальная отгороженность, податливость влиянию, невыраженная склонность к нарушению порядка. Свойственны бродяжничество, употребление алкоголя, попытки самоповреждений, бессодержательное времяпрепровождение с элементами азартных игр.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Аутодеструкция таких подростков – способ самовыражения или «мщения» за реальные и мнимые обиды. Помощь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показать приемы неконфликтного, толерантного общения с окружающими</a:t>
            </a:r>
          </a:p>
        </p:txBody>
      </p:sp>
    </p:spTree>
    <p:extLst>
      <p:ext uri="{BB962C8B-B14F-4D97-AF65-F5344CB8AC3E}">
        <p14:creationId xmlns:p14="http://schemas.microsoft.com/office/powerpoint/2010/main" val="3269749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448377" y="403553"/>
            <a:ext cx="7286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УЧАЩИЕСЯ 6 КЛАССОВ</a:t>
            </a:r>
            <a:endParaRPr lang="ru-RU" sz="2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953327" y="1927238"/>
            <a:ext cx="10285346" cy="4519115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разговора и примеры фраз для оказания эмоциональной поддержки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Начало разговора: «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Мне показалось, что в последнее время ты выглядишь расстроенным, у тебя что-то случилось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?»;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Активное слушание. Пересказать то, что ребёнок рассказал вам, чтобы он убедился, что вы действительно поняли суть услышанного и ничего не пропустили мимо ушей: «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Правильно ли я тебя понял(а), что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…?»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Прояснение намерений: «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Бывало ли тебе так тяжело, что тебе хотелось, чтобы это все поскорее закончилось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?»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4) Расширение перспективы: «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Давай подумаем, какие могут быть выходы из этой ситуации? Как ты раньше справлялся с трудностями? Что бы ты сказал, если бы на твоем месте был твой друг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?»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5) Нормализация, вселение надежды: «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Иногда мы все чувствуем себя подавленными, неспособными что-либо изменить, но потом это состояние проходит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».</a:t>
            </a:r>
          </a:p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0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50D5B6-2616-43CD-A969-6463E4A5E0C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1F64D3-1049-40C3-9E38-F2815910C925}"/>
              </a:ext>
            </a:extLst>
          </p:cNvPr>
          <p:cNvSpPr txBox="1"/>
          <p:nvPr/>
        </p:nvSpPr>
        <p:spPr>
          <a:xfrm>
            <a:off x="2871788" y="-26897"/>
            <a:ext cx="64484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Raleway" pitchFamily="2" charset="-52"/>
              </a:rPr>
              <a:t>Жизнестойкость - </a:t>
            </a:r>
            <a:r>
              <a:rPr lang="ru-RU" dirty="0"/>
              <a:t>следует рассматривать как системное психологическое свойство, возникающее у человека вследствие особого сочетания установок и навыков, позволяющих ему превращать проблемные ситуации в новые возможности</a:t>
            </a:r>
          </a:p>
          <a:p>
            <a:pPr algn="ctr"/>
            <a:endParaRPr lang="ru-RU" sz="1800" b="1" dirty="0">
              <a:latin typeface="Raleway" pitchFamily="2" charset="-52"/>
              <a:ea typeface="Yu Gothic UI Light" panose="020B0300000000000000" pitchFamily="34" charset="-128"/>
              <a:cs typeface="Mongolian Baiti" panose="03000500000000000000" pitchFamily="66" charset="0"/>
            </a:endParaRPr>
          </a:p>
        </p:txBody>
      </p:sp>
      <p:sp>
        <p:nvSpPr>
          <p:cNvPr id="4" name="Стрелка: шеврон 3">
            <a:extLst>
              <a:ext uri="{FF2B5EF4-FFF2-40B4-BE49-F238E27FC236}">
                <a16:creationId xmlns:a16="http://schemas.microsoft.com/office/drawing/2014/main" id="{D7328720-86AF-4F04-BE75-148D05E96C9E}"/>
              </a:ext>
            </a:extLst>
          </p:cNvPr>
          <p:cNvSpPr/>
          <p:nvPr/>
        </p:nvSpPr>
        <p:spPr>
          <a:xfrm>
            <a:off x="1228725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200838E7-A923-4A9C-A99D-0709E5C24EF8}"/>
              </a:ext>
            </a:extLst>
          </p:cNvPr>
          <p:cNvSpPr/>
          <p:nvPr/>
        </p:nvSpPr>
        <p:spPr>
          <a:xfrm>
            <a:off x="132898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BF29FB2E-9287-4685-9E75-B4D6834EF8EE}"/>
              </a:ext>
            </a:extLst>
          </p:cNvPr>
          <p:cNvSpPr/>
          <p:nvPr/>
        </p:nvSpPr>
        <p:spPr>
          <a:xfrm flipH="1">
            <a:off x="10706552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шеврон 6">
            <a:extLst>
              <a:ext uri="{FF2B5EF4-FFF2-40B4-BE49-F238E27FC236}">
                <a16:creationId xmlns:a16="http://schemas.microsoft.com/office/drawing/2014/main" id="{517FD651-0DE9-4FCC-A402-2B4BE5170B2F}"/>
              </a:ext>
            </a:extLst>
          </p:cNvPr>
          <p:cNvSpPr/>
          <p:nvPr/>
        </p:nvSpPr>
        <p:spPr>
          <a:xfrm flipH="1">
            <a:off x="9610725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AFB0B-E632-472C-9667-8F33D097DE70}"/>
              </a:ext>
            </a:extLst>
          </p:cNvPr>
          <p:cNvSpPr txBox="1"/>
          <p:nvPr/>
        </p:nvSpPr>
        <p:spPr>
          <a:xfrm>
            <a:off x="2871788" y="1945684"/>
            <a:ext cx="54377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уверенность человека в том, что в спорных, трудных и проблемных ситуациях важно располагать информацией о происходящем вокруг, контактировать с окружающими людьми, отдавать как можно больше своего времени, внимания, усилий и стараний происходящему вокруг и быть участником разного рода отношений. </a:t>
            </a:r>
            <a:endParaRPr lang="ru-RU" sz="1000" dirty="0">
              <a:latin typeface="Raleway" pitchFamily="2" charset="-52"/>
            </a:endParaRPr>
          </a:p>
        </p:txBody>
      </p:sp>
      <p:grpSp>
        <p:nvGrpSpPr>
          <p:cNvPr id="14" name="Google Shape;11236;p78">
            <a:extLst>
              <a:ext uri="{FF2B5EF4-FFF2-40B4-BE49-F238E27FC236}">
                <a16:creationId xmlns:a16="http://schemas.microsoft.com/office/drawing/2014/main" id="{E63CE0C8-63EA-42F8-A9FC-F3546AED669C}"/>
              </a:ext>
            </a:extLst>
          </p:cNvPr>
          <p:cNvGrpSpPr/>
          <p:nvPr/>
        </p:nvGrpSpPr>
        <p:grpSpPr>
          <a:xfrm>
            <a:off x="132898" y="3293348"/>
            <a:ext cx="8358423" cy="1620649"/>
            <a:chOff x="2013045" y="4813233"/>
            <a:chExt cx="921986" cy="228854"/>
          </a:xfrm>
        </p:grpSpPr>
        <p:sp>
          <p:nvSpPr>
            <p:cNvPr id="15" name="Google Shape;11237;p78">
              <a:extLst>
                <a:ext uri="{FF2B5EF4-FFF2-40B4-BE49-F238E27FC236}">
                  <a16:creationId xmlns:a16="http://schemas.microsoft.com/office/drawing/2014/main" id="{741D510F-490D-449B-8CCB-3EACD4ACDCA4}"/>
                </a:ext>
              </a:extLst>
            </p:cNvPr>
            <p:cNvSpPr/>
            <p:nvPr/>
          </p:nvSpPr>
          <p:spPr>
            <a:xfrm>
              <a:off x="2013045" y="4867370"/>
              <a:ext cx="921986" cy="174718"/>
            </a:xfrm>
            <a:custGeom>
              <a:avLst/>
              <a:gdLst/>
              <a:ahLst/>
              <a:cxnLst/>
              <a:rect l="l" t="t" r="r" b="b"/>
              <a:pathLst>
                <a:path w="138801" h="26303" fill="none" extrusionOk="0">
                  <a:moveTo>
                    <a:pt x="0" y="18153"/>
                  </a:moveTo>
                  <a:lnTo>
                    <a:pt x="0" y="26303"/>
                  </a:lnTo>
                  <a:lnTo>
                    <a:pt x="138800" y="26303"/>
                  </a:lnTo>
                  <a:lnTo>
                    <a:pt x="138800" y="0"/>
                  </a:lnTo>
                  <a:lnTo>
                    <a:pt x="38405" y="0"/>
                  </a:lnTo>
                </a:path>
              </a:pathLst>
            </a:custGeom>
            <a:noFill/>
            <a:ln w="9525" cap="flat" cmpd="sng">
              <a:solidFill>
                <a:srgbClr val="D2C7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238;p78">
              <a:extLst>
                <a:ext uri="{FF2B5EF4-FFF2-40B4-BE49-F238E27FC236}">
                  <a16:creationId xmlns:a16="http://schemas.microsoft.com/office/drawing/2014/main" id="{81F618C5-1082-451C-8123-93F33516489D}"/>
                </a:ext>
              </a:extLst>
            </p:cNvPr>
            <p:cNvSpPr/>
            <p:nvPr/>
          </p:nvSpPr>
          <p:spPr>
            <a:xfrm>
              <a:off x="2013045" y="4813233"/>
              <a:ext cx="316628" cy="174718"/>
            </a:xfrm>
            <a:custGeom>
              <a:avLst/>
              <a:gdLst/>
              <a:ahLst/>
              <a:cxnLst/>
              <a:rect l="l" t="t" r="r" b="b"/>
              <a:pathLst>
                <a:path w="47667" h="26303" fill="none" extrusionOk="0">
                  <a:moveTo>
                    <a:pt x="0" y="0"/>
                  </a:moveTo>
                  <a:lnTo>
                    <a:pt x="0" y="26303"/>
                  </a:lnTo>
                  <a:lnTo>
                    <a:pt x="47666" y="26303"/>
                  </a:lnTo>
                  <a:lnTo>
                    <a:pt x="34453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D2C7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5F500F6-238D-4D6A-98B3-CD67F78FACA4}"/>
              </a:ext>
            </a:extLst>
          </p:cNvPr>
          <p:cNvSpPr txBox="1"/>
          <p:nvPr/>
        </p:nvSpPr>
        <p:spPr>
          <a:xfrm>
            <a:off x="2976897" y="3587005"/>
            <a:ext cx="53326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позволяет человеку быть уверенным в том, что он всегда может повлиять на исход событий. Однако, если ситуация не может быть решена эффективным способом, то подросток с высокой установкой контроля принимает ее такой, какая она есть, старается изменить свое отношение к ней, иначе у него может сформироваться чувство беспомощности и пассивности</a:t>
            </a:r>
            <a:endParaRPr lang="ru-RU" sz="1400" dirty="0">
              <a:latin typeface="Raleway" pitchFamily="2" charset="-52"/>
            </a:endParaRPr>
          </a:p>
        </p:txBody>
      </p:sp>
      <p:grpSp>
        <p:nvGrpSpPr>
          <p:cNvPr id="22" name="Google Shape;11299;p78">
            <a:extLst>
              <a:ext uri="{FF2B5EF4-FFF2-40B4-BE49-F238E27FC236}">
                <a16:creationId xmlns:a16="http://schemas.microsoft.com/office/drawing/2014/main" id="{637A57EF-9EA6-4B07-8384-306DB5399DCE}"/>
              </a:ext>
            </a:extLst>
          </p:cNvPr>
          <p:cNvGrpSpPr/>
          <p:nvPr/>
        </p:nvGrpSpPr>
        <p:grpSpPr>
          <a:xfrm>
            <a:off x="648485" y="3476208"/>
            <a:ext cx="1160479" cy="982785"/>
            <a:chOff x="4854075" y="2527625"/>
            <a:chExt cx="56000" cy="59050"/>
          </a:xfrm>
          <a:solidFill>
            <a:srgbClr val="D2C7FF"/>
          </a:solidFill>
        </p:grpSpPr>
        <p:sp>
          <p:nvSpPr>
            <p:cNvPr id="23" name="Google Shape;11300;p78">
              <a:extLst>
                <a:ext uri="{FF2B5EF4-FFF2-40B4-BE49-F238E27FC236}">
                  <a16:creationId xmlns:a16="http://schemas.microsoft.com/office/drawing/2014/main" id="{C4A037ED-8618-40E9-9D65-C5722E7C05C4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D2C7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301;p78">
              <a:extLst>
                <a:ext uri="{FF2B5EF4-FFF2-40B4-BE49-F238E27FC236}">
                  <a16:creationId xmlns:a16="http://schemas.microsoft.com/office/drawing/2014/main" id="{A5A2A80D-0393-4EA2-B275-ACDC72042FCC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D2C7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11236;p78">
            <a:extLst>
              <a:ext uri="{FF2B5EF4-FFF2-40B4-BE49-F238E27FC236}">
                <a16:creationId xmlns:a16="http://schemas.microsoft.com/office/drawing/2014/main" id="{331A40CC-7A1A-4BFA-A7BA-38A4EC767703}"/>
              </a:ext>
            </a:extLst>
          </p:cNvPr>
          <p:cNvGrpSpPr/>
          <p:nvPr/>
        </p:nvGrpSpPr>
        <p:grpSpPr>
          <a:xfrm>
            <a:off x="132898" y="1551628"/>
            <a:ext cx="8281415" cy="1665798"/>
            <a:chOff x="2013045" y="4813233"/>
            <a:chExt cx="921986" cy="228854"/>
          </a:xfrm>
          <a:solidFill>
            <a:srgbClr val="FFE697"/>
          </a:solidFill>
        </p:grpSpPr>
        <p:sp>
          <p:nvSpPr>
            <p:cNvPr id="29" name="Google Shape;11237;p78">
              <a:extLst>
                <a:ext uri="{FF2B5EF4-FFF2-40B4-BE49-F238E27FC236}">
                  <a16:creationId xmlns:a16="http://schemas.microsoft.com/office/drawing/2014/main" id="{0E7A76BA-DBBC-4925-8797-5CA59ADF57AF}"/>
                </a:ext>
              </a:extLst>
            </p:cNvPr>
            <p:cNvSpPr/>
            <p:nvPr/>
          </p:nvSpPr>
          <p:spPr>
            <a:xfrm>
              <a:off x="2013045" y="4867370"/>
              <a:ext cx="921986" cy="174718"/>
            </a:xfrm>
            <a:custGeom>
              <a:avLst/>
              <a:gdLst/>
              <a:ahLst/>
              <a:cxnLst/>
              <a:rect l="l" t="t" r="r" b="b"/>
              <a:pathLst>
                <a:path w="138801" h="26303" fill="none" extrusionOk="0">
                  <a:moveTo>
                    <a:pt x="0" y="18153"/>
                  </a:moveTo>
                  <a:lnTo>
                    <a:pt x="0" y="26303"/>
                  </a:lnTo>
                  <a:lnTo>
                    <a:pt x="138800" y="26303"/>
                  </a:lnTo>
                  <a:lnTo>
                    <a:pt x="138800" y="0"/>
                  </a:lnTo>
                  <a:lnTo>
                    <a:pt x="38405" y="0"/>
                  </a:lnTo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238;p78">
              <a:extLst>
                <a:ext uri="{FF2B5EF4-FFF2-40B4-BE49-F238E27FC236}">
                  <a16:creationId xmlns:a16="http://schemas.microsoft.com/office/drawing/2014/main" id="{516FE831-8F8E-4AF1-B5E0-849D9185DE2C}"/>
                </a:ext>
              </a:extLst>
            </p:cNvPr>
            <p:cNvSpPr/>
            <p:nvPr/>
          </p:nvSpPr>
          <p:spPr>
            <a:xfrm>
              <a:off x="2013045" y="4813233"/>
              <a:ext cx="316628" cy="174718"/>
            </a:xfrm>
            <a:custGeom>
              <a:avLst/>
              <a:gdLst/>
              <a:ahLst/>
              <a:cxnLst/>
              <a:rect l="l" t="t" r="r" b="b"/>
              <a:pathLst>
                <a:path w="47667" h="26303" fill="none" extrusionOk="0">
                  <a:moveTo>
                    <a:pt x="0" y="0"/>
                  </a:moveTo>
                  <a:lnTo>
                    <a:pt x="0" y="26303"/>
                  </a:lnTo>
                  <a:lnTo>
                    <a:pt x="47666" y="26303"/>
                  </a:lnTo>
                  <a:lnTo>
                    <a:pt x="34453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11299;p78">
            <a:extLst>
              <a:ext uri="{FF2B5EF4-FFF2-40B4-BE49-F238E27FC236}">
                <a16:creationId xmlns:a16="http://schemas.microsoft.com/office/drawing/2014/main" id="{77E7C0C1-8300-449D-905A-6CF89A38A148}"/>
              </a:ext>
            </a:extLst>
          </p:cNvPr>
          <p:cNvGrpSpPr/>
          <p:nvPr/>
        </p:nvGrpSpPr>
        <p:grpSpPr>
          <a:xfrm>
            <a:off x="726955" y="1647574"/>
            <a:ext cx="1160479" cy="982785"/>
            <a:chOff x="4854075" y="2527625"/>
            <a:chExt cx="56000" cy="59050"/>
          </a:xfrm>
          <a:solidFill>
            <a:srgbClr val="FFE697"/>
          </a:solidFill>
        </p:grpSpPr>
        <p:sp>
          <p:nvSpPr>
            <p:cNvPr id="35" name="Google Shape;11300;p78">
              <a:extLst>
                <a:ext uri="{FF2B5EF4-FFF2-40B4-BE49-F238E27FC236}">
                  <a16:creationId xmlns:a16="http://schemas.microsoft.com/office/drawing/2014/main" id="{1A799DE7-8622-456C-AF8F-151F0A934296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301;p78">
              <a:extLst>
                <a:ext uri="{FF2B5EF4-FFF2-40B4-BE49-F238E27FC236}">
                  <a16:creationId xmlns:a16="http://schemas.microsoft.com/office/drawing/2014/main" id="{125B708A-D6BC-453B-9831-A63C1B2ACA00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5535C89-9B84-4D74-9262-480B390AC319}"/>
              </a:ext>
            </a:extLst>
          </p:cNvPr>
          <p:cNvSpPr txBox="1"/>
          <p:nvPr/>
        </p:nvSpPr>
        <p:spPr>
          <a:xfrm>
            <a:off x="2976897" y="5461193"/>
            <a:ext cx="53326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установка, которая позволяет чувствовать себя увереннее не только в обычной жизни, но и в стрессовых ситуациях. Благодаря «принятию риска» подросток приобретает ценный опыт из происходящего вокруг, легко адаптируется и взаимодействует в социуме.</a:t>
            </a:r>
            <a:endParaRPr lang="ru-RU" sz="1400" dirty="0">
              <a:latin typeface="Raleway" pitchFamily="2" charset="-52"/>
            </a:endParaRPr>
          </a:p>
        </p:txBody>
      </p:sp>
      <p:grpSp>
        <p:nvGrpSpPr>
          <p:cNvPr id="26" name="Google Shape;11236;p78">
            <a:extLst>
              <a:ext uri="{FF2B5EF4-FFF2-40B4-BE49-F238E27FC236}">
                <a16:creationId xmlns:a16="http://schemas.microsoft.com/office/drawing/2014/main" id="{65D2AC1E-687C-4A9F-9199-DC7489EA524D}"/>
              </a:ext>
            </a:extLst>
          </p:cNvPr>
          <p:cNvGrpSpPr/>
          <p:nvPr/>
        </p:nvGrpSpPr>
        <p:grpSpPr>
          <a:xfrm>
            <a:off x="132898" y="5110100"/>
            <a:ext cx="8281415" cy="1484180"/>
            <a:chOff x="2013045" y="4813233"/>
            <a:chExt cx="921986" cy="228854"/>
          </a:xfrm>
          <a:solidFill>
            <a:srgbClr val="FFE697"/>
          </a:solidFill>
        </p:grpSpPr>
        <p:sp>
          <p:nvSpPr>
            <p:cNvPr id="27" name="Google Shape;11237;p78">
              <a:extLst>
                <a:ext uri="{FF2B5EF4-FFF2-40B4-BE49-F238E27FC236}">
                  <a16:creationId xmlns:a16="http://schemas.microsoft.com/office/drawing/2014/main" id="{9EC368F1-0A5E-4B9F-973D-38485EFE30CA}"/>
                </a:ext>
              </a:extLst>
            </p:cNvPr>
            <p:cNvSpPr/>
            <p:nvPr/>
          </p:nvSpPr>
          <p:spPr>
            <a:xfrm>
              <a:off x="2013045" y="4867370"/>
              <a:ext cx="921986" cy="174718"/>
            </a:xfrm>
            <a:custGeom>
              <a:avLst/>
              <a:gdLst/>
              <a:ahLst/>
              <a:cxnLst/>
              <a:rect l="l" t="t" r="r" b="b"/>
              <a:pathLst>
                <a:path w="138801" h="26303" fill="none" extrusionOk="0">
                  <a:moveTo>
                    <a:pt x="0" y="18153"/>
                  </a:moveTo>
                  <a:lnTo>
                    <a:pt x="0" y="26303"/>
                  </a:lnTo>
                  <a:lnTo>
                    <a:pt x="138800" y="26303"/>
                  </a:lnTo>
                  <a:lnTo>
                    <a:pt x="138800" y="0"/>
                  </a:lnTo>
                  <a:lnTo>
                    <a:pt x="38405" y="0"/>
                  </a:lnTo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238;p78">
              <a:extLst>
                <a:ext uri="{FF2B5EF4-FFF2-40B4-BE49-F238E27FC236}">
                  <a16:creationId xmlns:a16="http://schemas.microsoft.com/office/drawing/2014/main" id="{37050EBD-045A-47D2-98FF-01F27EA4214E}"/>
                </a:ext>
              </a:extLst>
            </p:cNvPr>
            <p:cNvSpPr/>
            <p:nvPr/>
          </p:nvSpPr>
          <p:spPr>
            <a:xfrm>
              <a:off x="2013045" y="4813233"/>
              <a:ext cx="316628" cy="174718"/>
            </a:xfrm>
            <a:custGeom>
              <a:avLst/>
              <a:gdLst/>
              <a:ahLst/>
              <a:cxnLst/>
              <a:rect l="l" t="t" r="r" b="b"/>
              <a:pathLst>
                <a:path w="47667" h="26303" fill="none" extrusionOk="0">
                  <a:moveTo>
                    <a:pt x="0" y="0"/>
                  </a:moveTo>
                  <a:lnTo>
                    <a:pt x="0" y="26303"/>
                  </a:lnTo>
                  <a:lnTo>
                    <a:pt x="47666" y="26303"/>
                  </a:lnTo>
                  <a:lnTo>
                    <a:pt x="34453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11299;p78">
            <a:extLst>
              <a:ext uri="{FF2B5EF4-FFF2-40B4-BE49-F238E27FC236}">
                <a16:creationId xmlns:a16="http://schemas.microsoft.com/office/drawing/2014/main" id="{1EE6204A-C1C9-4A33-A3DA-92CD346148FF}"/>
              </a:ext>
            </a:extLst>
          </p:cNvPr>
          <p:cNvGrpSpPr/>
          <p:nvPr/>
        </p:nvGrpSpPr>
        <p:grpSpPr>
          <a:xfrm>
            <a:off x="648485" y="5230777"/>
            <a:ext cx="1160479" cy="982785"/>
            <a:chOff x="4854075" y="2527625"/>
            <a:chExt cx="56000" cy="59050"/>
          </a:xfrm>
          <a:solidFill>
            <a:srgbClr val="FFE697"/>
          </a:solidFill>
        </p:grpSpPr>
        <p:sp>
          <p:nvSpPr>
            <p:cNvPr id="33" name="Google Shape;11300;p78">
              <a:extLst>
                <a:ext uri="{FF2B5EF4-FFF2-40B4-BE49-F238E27FC236}">
                  <a16:creationId xmlns:a16="http://schemas.microsoft.com/office/drawing/2014/main" id="{A7D3BE02-9779-4DB0-A8F5-5FFC4685A5AF}"/>
                </a:ext>
              </a:extLst>
            </p:cNvPr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301;p78">
              <a:extLst>
                <a:ext uri="{FF2B5EF4-FFF2-40B4-BE49-F238E27FC236}">
                  <a16:creationId xmlns:a16="http://schemas.microsoft.com/office/drawing/2014/main" id="{76482468-B885-451D-81F6-ECB1C77158BE}"/>
                </a:ext>
              </a:extLst>
            </p:cNvPr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grpFill/>
            <a:ln w="9525" cap="flat" cmpd="sng">
              <a:solidFill>
                <a:srgbClr val="FFE69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D4A53F4-C163-43D5-B530-0C279EE26C8F}"/>
              </a:ext>
            </a:extLst>
          </p:cNvPr>
          <p:cNvSpPr txBox="1"/>
          <p:nvPr/>
        </p:nvSpPr>
        <p:spPr>
          <a:xfrm>
            <a:off x="1383557" y="1585472"/>
            <a:ext cx="38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«Вовлеченность»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FDB85-AF82-42B9-A7B5-8FE8ECB94336}"/>
              </a:ext>
            </a:extLst>
          </p:cNvPr>
          <p:cNvSpPr txBox="1"/>
          <p:nvPr/>
        </p:nvSpPr>
        <p:spPr>
          <a:xfrm>
            <a:off x="2581275" y="3297858"/>
            <a:ext cx="148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«Контроль»</a:t>
            </a:r>
            <a:r>
              <a:rPr lang="ru-RU" dirty="0"/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3BCCD-BE31-42B2-B634-9BD90A971825}"/>
              </a:ext>
            </a:extLst>
          </p:cNvPr>
          <p:cNvSpPr txBox="1"/>
          <p:nvPr/>
        </p:nvSpPr>
        <p:spPr>
          <a:xfrm>
            <a:off x="2624843" y="5188629"/>
            <a:ext cx="206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«Принятие риска»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8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203EF4-CE47-49F4-AD2D-A6DA73FCF102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: шеврон 3">
            <a:extLst>
              <a:ext uri="{FF2B5EF4-FFF2-40B4-BE49-F238E27FC236}">
                <a16:creationId xmlns:a16="http://schemas.microsoft.com/office/drawing/2014/main" id="{A68A2D1D-B079-4ADE-ABE2-FCB2E4A90581}"/>
              </a:ext>
            </a:extLst>
          </p:cNvPr>
          <p:cNvSpPr/>
          <p:nvPr/>
        </p:nvSpPr>
        <p:spPr>
          <a:xfrm>
            <a:off x="1228725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4F01A414-741D-4E57-964A-2B218D7D7B4F}"/>
              </a:ext>
            </a:extLst>
          </p:cNvPr>
          <p:cNvSpPr/>
          <p:nvPr/>
        </p:nvSpPr>
        <p:spPr>
          <a:xfrm>
            <a:off x="132898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8C02F4E6-7500-4BED-A81C-FD6C1043BA80}"/>
              </a:ext>
            </a:extLst>
          </p:cNvPr>
          <p:cNvSpPr/>
          <p:nvPr/>
        </p:nvSpPr>
        <p:spPr>
          <a:xfrm flipH="1">
            <a:off x="10706552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шеврон 6">
            <a:extLst>
              <a:ext uri="{FF2B5EF4-FFF2-40B4-BE49-F238E27FC236}">
                <a16:creationId xmlns:a16="http://schemas.microsoft.com/office/drawing/2014/main" id="{B1A6FA03-DD1A-4266-9BDA-E1DD9453325C}"/>
              </a:ext>
            </a:extLst>
          </p:cNvPr>
          <p:cNvSpPr/>
          <p:nvPr/>
        </p:nvSpPr>
        <p:spPr>
          <a:xfrm flipH="1">
            <a:off x="9610725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FAFD3-AA70-454B-884B-57F1534DA342}"/>
              </a:ext>
            </a:extLst>
          </p:cNvPr>
          <p:cNvSpPr txBox="1"/>
          <p:nvPr/>
        </p:nvSpPr>
        <p:spPr>
          <a:xfrm>
            <a:off x="132898" y="1598902"/>
            <a:ext cx="1102606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Семейное воспитание </a:t>
            </a:r>
            <a:r>
              <a:rPr lang="ru-RU" dirty="0"/>
              <a:t>- приучая детей самостоятельно принимать решения, не бояться ошибок, но бояться бездействия – родители воспитывают в них жизнестойкость</a:t>
            </a:r>
          </a:p>
          <a:p>
            <a:pPr algn="just"/>
            <a:r>
              <a:rPr lang="ru-RU" i="1" dirty="0"/>
              <a:t>Обучение</a:t>
            </a:r>
            <a:r>
              <a:rPr lang="ru-RU" dirty="0"/>
              <a:t> - жизнестойкость предполагает глубокое понимание жизненных процессов, умение понимать и владеть своим темпераментом, воспитанием своего характера</a:t>
            </a:r>
          </a:p>
          <a:p>
            <a:pPr algn="just"/>
            <a:r>
              <a:rPr lang="ru-RU" i="1" dirty="0"/>
              <a:t>Оптимистичный взгляд на жизнь </a:t>
            </a:r>
            <a:r>
              <a:rPr lang="ru-RU" dirty="0"/>
              <a:t>- стараясь в любой ситуации находить плюсы, не впадая в уныние и отчаяние, человек воспитывает в себе жизнестойкость</a:t>
            </a:r>
          </a:p>
          <a:p>
            <a:pPr algn="just"/>
            <a:r>
              <a:rPr lang="ru-RU" i="1" dirty="0"/>
              <a:t>Благотворительность</a:t>
            </a:r>
            <a:r>
              <a:rPr lang="ru-RU" dirty="0"/>
              <a:t> - помогая людям, которые попали сложные жизненные ситуации, человек начинает более осознавать собственные возможности, а значит, становится более жизнестойким</a:t>
            </a:r>
          </a:p>
          <a:p>
            <a:pPr algn="just"/>
            <a:r>
              <a:rPr lang="ru-RU" i="1" dirty="0"/>
              <a:t>Самосовершенствование</a:t>
            </a:r>
            <a:r>
              <a:rPr lang="ru-RU" dirty="0"/>
              <a:t> - избавляясь от слабости, уныния, безынициативности – человек воспитывает в себе жизнестойкость</a:t>
            </a:r>
          </a:p>
          <a:p>
            <a:pPr algn="just"/>
            <a:r>
              <a:rPr lang="ru-RU" dirty="0"/>
              <a:t>Знать и уметь управлять </a:t>
            </a:r>
            <a:r>
              <a:rPr lang="ru-RU" i="1" dirty="0"/>
              <a:t>психологическими характеристиками личности</a:t>
            </a:r>
            <a:r>
              <a:rPr lang="ru-RU" dirty="0"/>
              <a:t>, обуславливающие определенные реакции на внешние </a:t>
            </a:r>
            <a:r>
              <a:rPr lang="ru-RU" dirty="0" err="1"/>
              <a:t>девиантогенные</a:t>
            </a:r>
            <a:r>
              <a:rPr lang="ru-RU" dirty="0"/>
              <a:t> факторы</a:t>
            </a:r>
          </a:p>
          <a:p>
            <a:pPr algn="just"/>
            <a:r>
              <a:rPr lang="ru-RU" dirty="0"/>
              <a:t>Влияние положительных примеров жизнестойкости взрослых</a:t>
            </a:r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  <a:p>
            <a:pPr algn="just"/>
            <a:r>
              <a:rPr lang="ru-RU" b="1" i="1" dirty="0"/>
              <a:t>Негативно</a:t>
            </a:r>
            <a:r>
              <a:rPr lang="ru-RU" dirty="0"/>
              <a:t> на развитие жизнестойкости в детстве повлияло: недостаток поддержки, подбадривания близкими; отсутствие чувства предназначенности; недостаток вовлеченности в различные мероприятия, школьную жизнь, отчужденность от значимых взрослых. </a:t>
            </a:r>
            <a:endParaRPr lang="ru-RU" sz="1400" dirty="0"/>
          </a:p>
          <a:p>
            <a:pPr algn="ctr"/>
            <a:r>
              <a:rPr lang="ru-RU" sz="1400" dirty="0"/>
              <a:t> </a:t>
            </a:r>
            <a:endParaRPr lang="ru-RU" dirty="0"/>
          </a:p>
          <a:p>
            <a:r>
              <a:rPr lang="ru-RU" sz="800" dirty="0"/>
              <a:t> </a:t>
            </a:r>
          </a:p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C9CA7C-6450-4FA9-96B1-5289494A9A49}"/>
              </a:ext>
            </a:extLst>
          </p:cNvPr>
          <p:cNvSpPr txBox="1"/>
          <p:nvPr/>
        </p:nvSpPr>
        <p:spPr>
          <a:xfrm>
            <a:off x="2581275" y="559293"/>
            <a:ext cx="689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ФАКТОРЫ, ВЛИЯЮЩИЕ НА РАЗВИТИЕ ЖИЗНЕСТОЙКОСТИ</a:t>
            </a:r>
          </a:p>
        </p:txBody>
      </p:sp>
    </p:spTree>
    <p:extLst>
      <p:ext uri="{BB962C8B-B14F-4D97-AF65-F5344CB8AC3E}">
        <p14:creationId xmlns:p14="http://schemas.microsoft.com/office/powerpoint/2010/main" val="18770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203EF4-CE47-49F4-AD2D-A6DA73FCF102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DDE8DA-D9ED-4ADF-B5A5-AEA2CA8AB215}"/>
              </a:ext>
            </a:extLst>
          </p:cNvPr>
          <p:cNvSpPr txBox="1"/>
          <p:nvPr/>
        </p:nvSpPr>
        <p:spPr>
          <a:xfrm>
            <a:off x="132898" y="1487918"/>
            <a:ext cx="1171879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Высокая адаптивность. </a:t>
            </a:r>
          </a:p>
          <a:p>
            <a:pPr algn="just"/>
            <a:r>
              <a:rPr lang="ru-RU" dirty="0"/>
              <a:t>Такие дети социально компетентны и умеют себя вести непринужденно, как в обществе своих сверстников, так и среди взрослых. Они умеют расположить окружающих к себе. Знают и применяют на практике правила конструктивного общения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Уверенность в себе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Трудности только подзадоривают их. Непредвиденные ситуации не смущают.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Независимость. </a:t>
            </a:r>
          </a:p>
          <a:p>
            <a:pPr algn="just"/>
            <a:r>
              <a:rPr lang="ru-RU" dirty="0"/>
              <a:t>Такие люди живут своим умом. Хотя они внимательно прислушиваются к советам взрослых, но умеют при этом не попадать под их влияние.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Стремление к достижениям. </a:t>
            </a:r>
          </a:p>
          <a:p>
            <a:pPr algn="just"/>
            <a:r>
              <a:rPr lang="ru-RU" dirty="0"/>
              <a:t>Такие дети стремятся демонстрировать окружающим свою высокую успеваемость в школе, спортивные успехи, художественные или музыкальные способности. Успех доставляет им радость. Они на собственном опыте убеждаются, что могут изменить те условия, которые их окружают.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/>
              <a:t>Адекватная самооценка</a:t>
            </a:r>
          </a:p>
          <a:p>
            <a:pPr lvl="0"/>
            <a:r>
              <a:rPr lang="ru-RU" dirty="0"/>
              <a:t>Знают свои сильные и слабые стороны, свои ресурсы. Применяют приемы повышения самооценки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/>
              <a:t>Знают и применяют способы саморегуляции, самообладания, умеют  владеть своими чувствами, принимать чувства другого человека</a:t>
            </a:r>
          </a:p>
          <a:p>
            <a:endParaRPr lang="ru-RU" sz="1400" dirty="0"/>
          </a:p>
          <a:p>
            <a:pPr algn="just"/>
            <a:endParaRPr lang="ru-RU" sz="1200" dirty="0"/>
          </a:p>
          <a:p>
            <a:r>
              <a:rPr lang="ru-RU" sz="800" dirty="0"/>
              <a:t> </a:t>
            </a:r>
          </a:p>
          <a:p>
            <a:r>
              <a:rPr lang="ru-RU" sz="800" dirty="0"/>
              <a:t> </a:t>
            </a:r>
          </a:p>
          <a:p>
            <a:pPr lvl="0"/>
            <a:r>
              <a:rPr lang="ru-RU" sz="800" dirty="0"/>
              <a:t> </a:t>
            </a:r>
          </a:p>
        </p:txBody>
      </p:sp>
      <p:sp>
        <p:nvSpPr>
          <p:cNvPr id="4" name="Стрелка: шеврон 3">
            <a:extLst>
              <a:ext uri="{FF2B5EF4-FFF2-40B4-BE49-F238E27FC236}">
                <a16:creationId xmlns:a16="http://schemas.microsoft.com/office/drawing/2014/main" id="{A68A2D1D-B079-4ADE-ABE2-FCB2E4A90581}"/>
              </a:ext>
            </a:extLst>
          </p:cNvPr>
          <p:cNvSpPr/>
          <p:nvPr/>
        </p:nvSpPr>
        <p:spPr>
          <a:xfrm>
            <a:off x="1228725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4F01A414-741D-4E57-964A-2B218D7D7B4F}"/>
              </a:ext>
            </a:extLst>
          </p:cNvPr>
          <p:cNvSpPr/>
          <p:nvPr/>
        </p:nvSpPr>
        <p:spPr>
          <a:xfrm>
            <a:off x="132898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8C02F4E6-7500-4BED-A81C-FD6C1043BA80}"/>
              </a:ext>
            </a:extLst>
          </p:cNvPr>
          <p:cNvSpPr/>
          <p:nvPr/>
        </p:nvSpPr>
        <p:spPr>
          <a:xfrm flipH="1">
            <a:off x="10706552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: шеврон 6">
            <a:extLst>
              <a:ext uri="{FF2B5EF4-FFF2-40B4-BE49-F238E27FC236}">
                <a16:creationId xmlns:a16="http://schemas.microsoft.com/office/drawing/2014/main" id="{B1A6FA03-DD1A-4266-9BDA-E1DD9453325C}"/>
              </a:ext>
            </a:extLst>
          </p:cNvPr>
          <p:cNvSpPr/>
          <p:nvPr/>
        </p:nvSpPr>
        <p:spPr>
          <a:xfrm flipH="1">
            <a:off x="9610725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01C73D-B539-47EC-B969-03BE608C742E}"/>
              </a:ext>
            </a:extLst>
          </p:cNvPr>
          <p:cNvSpPr txBox="1"/>
          <p:nvPr/>
        </p:nvSpPr>
        <p:spPr>
          <a:xfrm>
            <a:off x="2581275" y="559293"/>
            <a:ext cx="689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ОБЩИЕ КАЧЕСТВА ЖИЗНЕСТОЙКИХ ДЕТЕЙ</a:t>
            </a:r>
          </a:p>
        </p:txBody>
      </p:sp>
    </p:spTree>
    <p:extLst>
      <p:ext uri="{BB962C8B-B14F-4D97-AF65-F5344CB8AC3E}">
        <p14:creationId xmlns:p14="http://schemas.microsoft.com/office/powerpoint/2010/main" val="178277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8FE0F030-277A-4ED6-B067-906E66837099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шеврон 54">
            <a:extLst>
              <a:ext uri="{FF2B5EF4-FFF2-40B4-BE49-F238E27FC236}">
                <a16:creationId xmlns:a16="http://schemas.microsoft.com/office/drawing/2014/main" id="{479FC433-CA5A-4DD9-8DE3-EAD14A4660FB}"/>
              </a:ext>
            </a:extLst>
          </p:cNvPr>
          <p:cNvSpPr/>
          <p:nvPr/>
        </p:nvSpPr>
        <p:spPr>
          <a:xfrm>
            <a:off x="1228725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трелка: шеврон 55">
            <a:extLst>
              <a:ext uri="{FF2B5EF4-FFF2-40B4-BE49-F238E27FC236}">
                <a16:creationId xmlns:a16="http://schemas.microsoft.com/office/drawing/2014/main" id="{73C34752-EE33-49B3-A4B0-95725636DD10}"/>
              </a:ext>
            </a:extLst>
          </p:cNvPr>
          <p:cNvSpPr/>
          <p:nvPr/>
        </p:nvSpPr>
        <p:spPr>
          <a:xfrm>
            <a:off x="132898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: шеврон 56">
            <a:extLst>
              <a:ext uri="{FF2B5EF4-FFF2-40B4-BE49-F238E27FC236}">
                <a16:creationId xmlns:a16="http://schemas.microsoft.com/office/drawing/2014/main" id="{1B8132EA-D24F-4BC5-8699-6E8866E18641}"/>
              </a:ext>
            </a:extLst>
          </p:cNvPr>
          <p:cNvSpPr/>
          <p:nvPr/>
        </p:nvSpPr>
        <p:spPr>
          <a:xfrm flipH="1">
            <a:off x="10706552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Стрелка: шеврон 57">
            <a:extLst>
              <a:ext uri="{FF2B5EF4-FFF2-40B4-BE49-F238E27FC236}">
                <a16:creationId xmlns:a16="http://schemas.microsoft.com/office/drawing/2014/main" id="{29BC5F0A-E93D-4398-A95A-B3A1019D489B}"/>
              </a:ext>
            </a:extLst>
          </p:cNvPr>
          <p:cNvSpPr/>
          <p:nvPr/>
        </p:nvSpPr>
        <p:spPr>
          <a:xfrm flipH="1">
            <a:off x="9610725" y="10808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5A7FECC-93E4-429C-8CB5-47AA46041DA5}"/>
              </a:ext>
            </a:extLst>
          </p:cNvPr>
          <p:cNvSpPr txBox="1"/>
          <p:nvPr/>
        </p:nvSpPr>
        <p:spPr>
          <a:xfrm>
            <a:off x="2348731" y="2336286"/>
            <a:ext cx="50140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не выше </a:t>
            </a:r>
            <a:r>
              <a:rPr lang="ru-RU" sz="1800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размера средней заработной платы в Краснодарском крае </a:t>
            </a:r>
            <a:endParaRPr lang="ru-RU" dirty="0">
              <a:latin typeface="Raleway" pitchFamily="2" charset="-52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EA707A7-72EE-46DC-B11C-2059A0C7FEEB}"/>
              </a:ext>
            </a:extLst>
          </p:cNvPr>
          <p:cNvSpPr txBox="1"/>
          <p:nvPr/>
        </p:nvSpPr>
        <p:spPr>
          <a:xfrm>
            <a:off x="4571853" y="390071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u-RU" sz="2400" b="1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ru-RU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2400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размера гранта</a:t>
            </a:r>
            <a:endParaRPr lang="ru-RU" dirty="0">
              <a:latin typeface="Raleway" pitchFamily="2" charset="-5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4845C-CF80-4ECB-9EB5-C44D70860F6F}"/>
              </a:ext>
            </a:extLst>
          </p:cNvPr>
          <p:cNvSpPr txBox="1"/>
          <p:nvPr/>
        </p:nvSpPr>
        <p:spPr>
          <a:xfrm>
            <a:off x="4571853" y="42470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 договорам ГПХ </a:t>
            </a:r>
            <a:r>
              <a:rPr lang="ru-RU" b="1" dirty="0">
                <a:latin typeface="Raleway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ограничений нет </a:t>
            </a:r>
            <a:endParaRPr lang="ru-RU" dirty="0">
              <a:latin typeface="Raleway" pitchFamily="2" charset="-52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F4880AC5-F7E6-495F-BA53-817419B804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831" y="1493923"/>
            <a:ext cx="7059381" cy="481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7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448377" y="284416"/>
            <a:ext cx="7286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Профилактика аутодеструктивного поведения обучающихся через формирование жизнестойкости</a:t>
            </a:r>
            <a:endParaRPr lang="ru-RU" sz="2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205794" y="1498740"/>
            <a:ext cx="5665999" cy="5173411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Включать обучающихся в различные виды деятельности, требующие преодоления препятствий (спортивная, игровая и др.) и развивающие волевые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Проводить работу с ценностно-смысловой сферой;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навыки адекватной оценочной деятельности, направленной на анализ собственного поведения и поступков окружающих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коммуникативные способности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Обучать способам релаксации, психической и физиологической саморегуляции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Снизить конфликтность посредством проигрывания конфликтных ситуаций с последующей выработкой конструктивного решения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Вести просветительскую деятельность с родителями (законными представителями) обучающихся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6255797" y="1498740"/>
            <a:ext cx="5665999" cy="5173411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уровня жизнестойкости у подростков;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Повышения уровня развития навыков общения со сверстниками и взрослыми, отстаивание и защита собственного мнения;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уровня развития выносливости, скорости принятия решения, развитие логического мышления, морально-волевых качеств и устойчивости в стрессовых ситуациях;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культуры поведения и формирование образа социально-успешного 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Гармонизация детско-родительских отношений</a:t>
            </a:r>
          </a:p>
          <a:p>
            <a:pPr algn="ctr"/>
            <a:endParaRPr lang="ru-RU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583A320D-0029-4A9F-8E62-2F967F8B143D}"/>
              </a:ext>
            </a:extLst>
          </p:cNvPr>
          <p:cNvSpPr/>
          <p:nvPr/>
        </p:nvSpPr>
        <p:spPr>
          <a:xfrm>
            <a:off x="5785627" y="3624494"/>
            <a:ext cx="531968" cy="594804"/>
          </a:xfrm>
          <a:prstGeom prst="rightArrow">
            <a:avLst/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5567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448377" y="403553"/>
            <a:ext cx="7286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УЧАЩИЕСЯ 1-4 КЛАССОВ</a:t>
            </a:r>
            <a:endParaRPr lang="ru-RU" sz="2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1095827" y="1927238"/>
            <a:ext cx="4367622" cy="4519115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Адаптация к школе.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Становление и развитие самооценки учащихся.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9 лет, как правило, проявляется интерес к смерти.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Кризис 7 лет.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Самооценка завышена или занижена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Рискованные поступки могут совершаться из – за интереса к смерти.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6304625" y="1935331"/>
            <a:ext cx="4367622" cy="4519115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И</a:t>
            </a:r>
            <a:r>
              <a:rPr lang="ru-RU" b="1" dirty="0">
                <a:solidFill>
                  <a:srgbClr val="FFFF00"/>
                </a:solidFill>
              </a:rPr>
              <a:t>нформационно-разъяснительная работа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Темы:</a:t>
            </a:r>
            <a:r>
              <a:rPr lang="ru-RU" b="1" dirty="0"/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любовь к жизни, сплоченность коллектива, самоуважение,  общение с друзьями, одноклассниками и родителями.</a:t>
            </a:r>
          </a:p>
          <a:p>
            <a:pPr algn="just">
              <a:defRPr/>
            </a:pPr>
            <a:r>
              <a:rPr lang="ru-RU" b="1" dirty="0">
                <a:solidFill>
                  <a:srgbClr val="FFFF00"/>
                </a:solidFill>
              </a:rPr>
              <a:t>Формы работы: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  творчества 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Коллективное творческое дело 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Викторина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Встреча с интересными людьми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Урок-исследование</a:t>
            </a:r>
          </a:p>
          <a:p>
            <a:pPr marL="420624" indent="-384048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Урок-экскурсия</a:t>
            </a:r>
          </a:p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8DB71-BEBA-4E2C-AD80-363779BD111B}"/>
              </a:ext>
            </a:extLst>
          </p:cNvPr>
          <p:cNvSpPr txBox="1"/>
          <p:nvPr/>
        </p:nvSpPr>
        <p:spPr>
          <a:xfrm>
            <a:off x="4006145" y="927300"/>
            <a:ext cx="419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Компетентность-неполноценность</a:t>
            </a:r>
          </a:p>
        </p:txBody>
      </p:sp>
    </p:spTree>
    <p:extLst>
      <p:ext uri="{BB962C8B-B14F-4D97-AF65-F5344CB8AC3E}">
        <p14:creationId xmlns:p14="http://schemas.microsoft.com/office/powerpoint/2010/main" val="68835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448377" y="403553"/>
            <a:ext cx="7286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ПОДРОСТКОВЫЙ ВОЗРАСТ</a:t>
            </a:r>
            <a:endParaRPr lang="ru-RU" sz="24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257452" y="1618934"/>
            <a:ext cx="5277018" cy="5143817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Психологические особенности личности подростков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Центральное новообразование - "чувство взрослости»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самосознания (формирование "Я-концепции" система внутренне согласованных представлений о себе, образов «Я»)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Критичность мышления, склонность к рефлексии, формирование самоанализа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Трудности роста, половое созревание, интерес к противоположному полу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Повышенная возбудимость, частая смена настроений, неуравновешенность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Заметное развитие волевых качеств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Потребность в самоутверждении, в деятельности, имеющий личностный смысл. </a:t>
            </a:r>
          </a:p>
          <a:p>
            <a:pPr algn="just"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Социально-педагогические особенности личности подростка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Стремление к самостоятельности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Неуверенность в себе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Необходимость в действии, движении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Частые перемены в интересах и настроении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Дискомфорт из-за быстрых психических и физиологических перемен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Снижение авторитета взрослого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Главная ценность - система отношений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5832630" y="1618934"/>
            <a:ext cx="6190695" cy="5143817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Ситуации, которые могут быть кризисными: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любая ситуация, 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субъективно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переживаемая ребёнком как обидная, оскорбительная, несправедливая, глубоко ранящая.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несчастная любовь/разрыв отношений с партнером;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ссора/острый конфликт со значимыми взрослыми (родители, учителя);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травля (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буллинг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)/отвержение, запугивание, издевательства со стороны сверстников;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тяжелая жизненная ситуация (смерть близкого человека, особенно матери, тяжёлое заболевание);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разочарование в своих успехах в школе или другие неудачи на фоне высоких требований, предъявляемых окружением или семьёй; </a:t>
            </a:r>
          </a:p>
          <a:p>
            <a:pPr algn="ctr"/>
            <a:r>
              <a:rPr lang="ru-RU" sz="1400" dirty="0">
                <a:solidFill>
                  <a:srgbClr val="FFFF00"/>
                </a:solidFill>
              </a:rPr>
              <a:t>Наиболее тяжело эти ситуации переживают дети со следующими </a:t>
            </a:r>
            <a:r>
              <a:rPr lang="ru-RU" sz="1400" i="1" dirty="0">
                <a:solidFill>
                  <a:srgbClr val="FFFF00"/>
                </a:solidFill>
              </a:rPr>
              <a:t>личностными особенностями: </a:t>
            </a:r>
            <a:endParaRPr lang="ru-RU" sz="1400" dirty="0">
              <a:solidFill>
                <a:srgbClr val="FFFF00"/>
              </a:solidFill>
            </a:endParaRP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импульсивность, эмоциональная нестабильность;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перфекционизм;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агрессивное поведение, раздражительность;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-неумение преодолевать проблемы и трудности, ригидность, инфантильность;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нестабильная самооценка: то считает себя «великим и грандиозным», то «жалким и ничтожным»;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самодовольство, излишняя самоуверенность или чувство неполноценности и неуверенности; </a:t>
            </a:r>
          </a:p>
          <a:p>
            <a:pPr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тревожность и подавленность, частое плохое настроение.</a:t>
            </a: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неприятности в семье, нестабильная семейная ситуация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8DB71-BEBA-4E2C-AD80-363779BD111B}"/>
              </a:ext>
            </a:extLst>
          </p:cNvPr>
          <p:cNvSpPr txBox="1"/>
          <p:nvPr/>
        </p:nvSpPr>
        <p:spPr>
          <a:xfrm>
            <a:off x="4006145" y="927300"/>
            <a:ext cx="419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Идентичность личности-непризнание</a:t>
            </a:r>
          </a:p>
        </p:txBody>
      </p:sp>
    </p:spTree>
    <p:extLst>
      <p:ext uri="{BB962C8B-B14F-4D97-AF65-F5344CB8AC3E}">
        <p14:creationId xmlns:p14="http://schemas.microsoft.com/office/powerpoint/2010/main" val="6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680C74-DCF2-4AAC-A1F7-061C3A176CA5}"/>
              </a:ext>
            </a:extLst>
          </p:cNvPr>
          <p:cNvSpPr/>
          <p:nvPr/>
        </p:nvSpPr>
        <p:spPr>
          <a:xfrm>
            <a:off x="0" y="0"/>
            <a:ext cx="12192000" cy="1403491"/>
          </a:xfrm>
          <a:prstGeom prst="rect">
            <a:avLst/>
          </a:prstGeom>
          <a:solidFill>
            <a:srgbClr val="B6A4FF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020151-B7C0-40E8-84C0-48A2761FF784}"/>
              </a:ext>
            </a:extLst>
          </p:cNvPr>
          <p:cNvSpPr txBox="1"/>
          <p:nvPr/>
        </p:nvSpPr>
        <p:spPr>
          <a:xfrm>
            <a:off x="2315678" y="500031"/>
            <a:ext cx="31477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cs typeface="Times New Roman" pitchFamily="18" charset="0"/>
              </a:rPr>
              <a:t>УЧАЩИЕСЯ 5 КЛАССОВ</a:t>
            </a:r>
            <a:endParaRPr lang="ru-RU" sz="16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шеврон 15">
            <a:extLst>
              <a:ext uri="{FF2B5EF4-FFF2-40B4-BE49-F238E27FC236}">
                <a16:creationId xmlns:a16="http://schemas.microsoft.com/office/drawing/2014/main" id="{05B3BD7D-0F01-4F3F-89F0-02DA989C0795}"/>
              </a:ext>
            </a:extLst>
          </p:cNvPr>
          <p:cNvSpPr/>
          <p:nvPr/>
        </p:nvSpPr>
        <p:spPr>
          <a:xfrm>
            <a:off x="1095827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: шеврон 16">
            <a:extLst>
              <a:ext uri="{FF2B5EF4-FFF2-40B4-BE49-F238E27FC236}">
                <a16:creationId xmlns:a16="http://schemas.microsoft.com/office/drawing/2014/main" id="{1C4AC352-3A8E-4D2F-896C-6AE366A0673F}"/>
              </a:ext>
            </a:extLst>
          </p:cNvPr>
          <p:cNvSpPr/>
          <p:nvPr/>
        </p:nvSpPr>
        <p:spPr>
          <a:xfrm>
            <a:off x="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BC6A9F69-8708-4160-A5B4-251B99956548}"/>
              </a:ext>
            </a:extLst>
          </p:cNvPr>
          <p:cNvSpPr/>
          <p:nvPr/>
        </p:nvSpPr>
        <p:spPr>
          <a:xfrm flipH="1">
            <a:off x="10839450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12204FEC-2B26-4461-89D2-77D8DC8F225B}"/>
              </a:ext>
            </a:extLst>
          </p:cNvPr>
          <p:cNvSpPr/>
          <p:nvPr/>
        </p:nvSpPr>
        <p:spPr>
          <a:xfrm flipH="1">
            <a:off x="9743623" y="95249"/>
            <a:ext cx="1352550" cy="1209675"/>
          </a:xfrm>
          <a:prstGeom prst="chevron">
            <a:avLst>
              <a:gd name="adj" fmla="val 68898"/>
            </a:avLst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E35B90-1CD2-41D8-B81E-798E4AB80AC8}"/>
              </a:ext>
            </a:extLst>
          </p:cNvPr>
          <p:cNvSpPr/>
          <p:nvPr/>
        </p:nvSpPr>
        <p:spPr>
          <a:xfrm>
            <a:off x="1095827" y="1927238"/>
            <a:ext cx="4367622" cy="4519115"/>
          </a:xfrm>
          <a:prstGeom prst="rect">
            <a:avLst/>
          </a:prstGeom>
          <a:solidFill>
            <a:srgbClr val="FFE697"/>
          </a:solidFill>
          <a:ln>
            <a:solidFill>
              <a:srgbClr val="FFE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интереса к коллективной деятельности.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социальных навыков, способствующих успешной адаптации.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Коррекция детской застенчивости.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эмоциональной сферы ребенка.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взаимоотношений в школьном коллективе.</a:t>
            </a:r>
            <a:endParaRPr lang="ru-RU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19771FB-55E4-4F1F-8E41-BE610974D31E}"/>
              </a:ext>
            </a:extLst>
          </p:cNvPr>
          <p:cNvSpPr/>
          <p:nvPr/>
        </p:nvSpPr>
        <p:spPr>
          <a:xfrm>
            <a:off x="6304625" y="1935331"/>
            <a:ext cx="4367622" cy="4519115"/>
          </a:xfrm>
          <a:prstGeom prst="rect">
            <a:avLst/>
          </a:prstGeom>
          <a:solidFill>
            <a:srgbClr val="D2C7FF"/>
          </a:solidFill>
          <a:ln>
            <a:solidFill>
              <a:srgbClr val="D2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</a:rPr>
              <a:t>Особенности: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интереса к эмоционально – волевой сфере человеческой жизни.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Активизация интереса к подростковой среде.</a:t>
            </a:r>
          </a:p>
          <a:p>
            <a:pPr marL="420624" indent="-384048">
              <a:buFont typeface="Wingdings 2"/>
              <a:buChar char="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На что обратить внимание: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и коррекция эмоционально – волевой сферы.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Рефлексия понятий «герой, героизм, патриот».</a:t>
            </a:r>
          </a:p>
          <a:p>
            <a:pPr marL="420624" indent="-384048">
              <a:buFont typeface="Wingdings 2"/>
              <a:buChar char="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взаимоотношений в подростковой среде. </a:t>
            </a:r>
          </a:p>
          <a:p>
            <a:pPr algn="ctr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7C7A71-8B2B-45F8-AF93-8C667216A6AD}"/>
              </a:ext>
            </a:extLst>
          </p:cNvPr>
          <p:cNvSpPr txBox="1"/>
          <p:nvPr/>
        </p:nvSpPr>
        <p:spPr>
          <a:xfrm>
            <a:off x="6595852" y="500031"/>
            <a:ext cx="31477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cs typeface="Times New Roman" pitchFamily="18" charset="0"/>
              </a:rPr>
              <a:t>УЧАЩИЕСЯ 6 КЛАССОВ</a:t>
            </a:r>
            <a:endParaRPr lang="ru-RU" sz="1600" b="1" dirty="0">
              <a:effectLst/>
              <a:latin typeface="Raleway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64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2295</Words>
  <Application>Microsoft Office PowerPoint</Application>
  <PresentationFormat>Широкоэкранный</PresentationFormat>
  <Paragraphs>227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Yu Gothic UI Light</vt:lpstr>
      <vt:lpstr>Arial</vt:lpstr>
      <vt:lpstr>Calibri</vt:lpstr>
      <vt:lpstr>Calibri Light</vt:lpstr>
      <vt:lpstr>Century Gothic</vt:lpstr>
      <vt:lpstr>Mongolian Baiti</vt:lpstr>
      <vt:lpstr>Raleway</vt:lpstr>
      <vt:lpstr>Times New Roman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krd CRGO</dc:creator>
  <cp:lastModifiedBy>Татьяна Харченко</cp:lastModifiedBy>
  <cp:revision>36</cp:revision>
  <dcterms:created xsi:type="dcterms:W3CDTF">2022-03-24T06:14:43Z</dcterms:created>
  <dcterms:modified xsi:type="dcterms:W3CDTF">2023-04-21T08:31:30Z</dcterms:modified>
</cp:coreProperties>
</file>