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6" r:id="rId5"/>
    <p:sldId id="287" r:id="rId6"/>
    <p:sldId id="288" r:id="rId7"/>
    <p:sldId id="289" r:id="rId8"/>
    <p:sldId id="290" r:id="rId9"/>
    <p:sldId id="292" r:id="rId10"/>
    <p:sldId id="293" r:id="rId11"/>
    <p:sldId id="295" r:id="rId12"/>
    <p:sldId id="294" r:id="rId13"/>
    <p:sldId id="296" r:id="rId14"/>
    <p:sldId id="297" r:id="rId15"/>
    <p:sldId id="298" r:id="rId16"/>
    <p:sldId id="282" r:id="rId17"/>
    <p:sldId id="283" r:id="rId18"/>
    <p:sldId id="272" r:id="rId19"/>
  </p:sldIdLst>
  <p:sldSz cx="9144000" cy="6858000" type="screen4x3"/>
  <p:notesSz cx="6858000" cy="9144000"/>
  <p:custDataLst>
    <p:tags r:id="rId20"/>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CC"/>
    <a:srgbClr val="003399"/>
    <a:srgbClr val="CCFF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2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F991A529-CCBC-49ED-BDDD-0B0E889E2AA7}" type="datetimeFigureOut">
              <a:rPr lang="ru-RU" smtClean="0"/>
              <a:t>20.12.2022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307015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991A529-CCBC-49ED-BDDD-0B0E889E2AA7}" type="datetimeFigureOut">
              <a:rPr lang="ru-RU" smtClean="0"/>
              <a:t>20.12.2022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3212503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991A529-CCBC-49ED-BDDD-0B0E889E2AA7}" type="datetimeFigureOut">
              <a:rPr lang="ru-RU" smtClean="0"/>
              <a:t>20.12.2022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290648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991A529-CCBC-49ED-BDDD-0B0E889E2AA7}" type="datetimeFigureOut">
              <a:rPr lang="ru-RU" smtClean="0"/>
              <a:t>20.12.2022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2937915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991A529-CCBC-49ED-BDDD-0B0E889E2AA7}" type="datetimeFigureOut">
              <a:rPr lang="ru-RU" smtClean="0"/>
              <a:t>20.12.2022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22520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991A529-CCBC-49ED-BDDD-0B0E889E2AA7}" type="datetimeFigureOut">
              <a:rPr lang="ru-RU" smtClean="0"/>
              <a:t>20.12.2022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364835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991A529-CCBC-49ED-BDDD-0B0E889E2AA7}" type="datetimeFigureOut">
              <a:rPr lang="ru-RU" smtClean="0"/>
              <a:t>20.12.2022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3154315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991A529-CCBC-49ED-BDDD-0B0E889E2AA7}" type="datetimeFigureOut">
              <a:rPr lang="ru-RU" smtClean="0"/>
              <a:t>20.12.2022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107660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91A529-CCBC-49ED-BDDD-0B0E889E2AA7}" type="datetimeFigureOut">
              <a:rPr lang="ru-RU" smtClean="0"/>
              <a:t>20.12.2022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351892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F991A529-CCBC-49ED-BDDD-0B0E889E2AA7}" type="datetimeFigureOut">
              <a:rPr lang="ru-RU" smtClean="0"/>
              <a:t>20.12.2022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336851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F991A529-CCBC-49ED-BDDD-0B0E889E2AA7}" type="datetimeFigureOut">
              <a:rPr lang="ru-RU" smtClean="0"/>
              <a:t>20.12.2022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56BC4E-9C6E-4626-A351-0B4750646E74}" type="slidenum">
              <a:rPr lang="ru-RU" smtClean="0"/>
              <a:t>‹#›</a:t>
            </a:fld>
            <a:endParaRPr lang="ru-RU"/>
          </a:p>
        </p:txBody>
      </p:sp>
    </p:spTree>
    <p:extLst>
      <p:ext uri="{BB962C8B-B14F-4D97-AF65-F5344CB8AC3E}">
        <p14:creationId xmlns:p14="http://schemas.microsoft.com/office/powerpoint/2010/main" val="353580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1A529-CCBC-49ED-BDDD-0B0E889E2AA7}" type="datetimeFigureOut">
              <a:rPr lang="ru-RU" smtClean="0"/>
              <a:t>20.12.2022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6BC4E-9C6E-4626-A351-0B4750646E74}" type="slidenum">
              <a:rPr lang="ru-RU" smtClean="0"/>
              <a:t>‹#›</a:t>
            </a:fld>
            <a:endParaRPr lang="ru-RU"/>
          </a:p>
        </p:txBody>
      </p:sp>
    </p:spTree>
    <p:extLst>
      <p:ext uri="{BB962C8B-B14F-4D97-AF65-F5344CB8AC3E}">
        <p14:creationId xmlns:p14="http://schemas.microsoft.com/office/powerpoint/2010/main" val="1298331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340768"/>
            <a:ext cx="7918648" cy="2907754"/>
          </a:xfrm>
        </p:spPr>
        <p:txBody>
          <a:bodyPr>
            <a:noAutofit/>
          </a:bodyPr>
          <a:lstStyle/>
          <a:p>
            <a:r>
              <a:rPr lang="ru-RU" sz="3200" b="1" dirty="0"/>
              <a:t>Презентация тренинга по профилактике интернет-зависимости старших подростков в рамках МИП «Не проиграй жизнь»</a:t>
            </a:r>
          </a:p>
        </p:txBody>
      </p:sp>
      <p:sp>
        <p:nvSpPr>
          <p:cNvPr id="3" name="Подзаголовок 2"/>
          <p:cNvSpPr>
            <a:spLocks noGrp="1"/>
          </p:cNvSpPr>
          <p:nvPr>
            <p:ph type="subTitle" idx="1"/>
          </p:nvPr>
        </p:nvSpPr>
        <p:spPr>
          <a:xfrm>
            <a:off x="4427984" y="5157192"/>
            <a:ext cx="4608512" cy="1656184"/>
          </a:xfrm>
        </p:spPr>
        <p:txBody>
          <a:bodyPr>
            <a:noAutofit/>
          </a:bodyPr>
          <a:lstStyle/>
          <a:p>
            <a:r>
              <a:rPr lang="ru-RU" sz="2400" dirty="0" err="1">
                <a:solidFill>
                  <a:srgbClr val="002060"/>
                </a:solidFill>
              </a:rPr>
              <a:t>Бошук</a:t>
            </a:r>
            <a:r>
              <a:rPr lang="ru-RU" sz="2400" dirty="0">
                <a:solidFill>
                  <a:srgbClr val="002060"/>
                </a:solidFill>
              </a:rPr>
              <a:t> Сергей Викторович, Мищенко Валентина Николаевна, педагоги-психологи МКУ РЦ «Детство»</a:t>
            </a:r>
          </a:p>
        </p:txBody>
      </p:sp>
    </p:spTree>
    <p:extLst>
      <p:ext uri="{BB962C8B-B14F-4D97-AF65-F5344CB8AC3E}">
        <p14:creationId xmlns:p14="http://schemas.microsoft.com/office/powerpoint/2010/main" val="1592010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9144000" cy="7448193"/>
          </a:xfrm>
          <a:prstGeom prst="rect">
            <a:avLst/>
          </a:prstGeom>
        </p:spPr>
        <p:txBody>
          <a:bodyPr wrap="square">
            <a:spAutoFit/>
          </a:bodyPr>
          <a:lstStyle/>
          <a:p>
            <a:r>
              <a:rPr lang="ru-RU" sz="2000" b="1" dirty="0"/>
              <a:t>Встреча 3. Тема: Навыки общения </a:t>
            </a:r>
            <a:endParaRPr lang="ru-RU" sz="2000" dirty="0"/>
          </a:p>
          <a:p>
            <a:r>
              <a:rPr lang="ru-RU" sz="2000" b="1" i="1" dirty="0"/>
              <a:t>Упражнение 1. </a:t>
            </a:r>
            <a:r>
              <a:rPr lang="ru-RU" sz="2000" b="1" i="1" dirty="0" err="1"/>
              <a:t>Шеринг</a:t>
            </a:r>
            <a:r>
              <a:rPr lang="ru-RU" sz="2000" b="1" i="1" dirty="0"/>
              <a:t> «Хорошие новости»</a:t>
            </a:r>
            <a:endParaRPr lang="ru-RU" sz="2000" b="1" dirty="0"/>
          </a:p>
          <a:p>
            <a:r>
              <a:rPr lang="ru-RU" sz="2000" b="1" i="1" dirty="0"/>
              <a:t>Упражнение 2. Притча про 17 верблюдов</a:t>
            </a:r>
            <a:endParaRPr lang="ru-RU" sz="2000" b="1" dirty="0"/>
          </a:p>
          <a:p>
            <a:r>
              <a:rPr lang="ru-RU" sz="2000" dirty="0"/>
              <a:t>Просмотр видеоролика. Притча о том, что не всегда решение какой-то проблемы является очевидным. Обсуждение. Время – 15 минут.</a:t>
            </a:r>
          </a:p>
          <a:p>
            <a:r>
              <a:rPr lang="ru-RU" sz="2000" b="1" i="1" dirty="0"/>
              <a:t>Упражнение 3. Способы профилактики интернет-зависимости</a:t>
            </a:r>
            <a:endParaRPr lang="ru-RU" sz="2000" b="1" dirty="0"/>
          </a:p>
          <a:p>
            <a:r>
              <a:rPr lang="ru-RU" sz="2000" dirty="0"/>
              <a:t>Рассказ и обсуждение. Время – 25 минут.</a:t>
            </a:r>
          </a:p>
          <a:p>
            <a:r>
              <a:rPr lang="ru-RU" sz="2000" b="1" i="1" dirty="0"/>
              <a:t>Упражнение 4. Что такое эхо-техника</a:t>
            </a:r>
            <a:endParaRPr lang="ru-RU" sz="2000" b="1" dirty="0"/>
          </a:p>
          <a:p>
            <a:r>
              <a:rPr lang="ru-RU" sz="2000" dirty="0"/>
              <a:t>Рассказ об эхо-технике, развитие </a:t>
            </a:r>
            <a:r>
              <a:rPr lang="ru-RU" sz="2000" dirty="0" err="1"/>
              <a:t>эмпатии</a:t>
            </a:r>
            <a:r>
              <a:rPr lang="ru-RU" sz="2000" dirty="0"/>
              <a:t>, как слушать и слышать другого. Просмотр презентации. Перефразирование. Время – 15 минут.</a:t>
            </a:r>
          </a:p>
          <a:p>
            <a:r>
              <a:rPr lang="ru-RU" sz="2000" b="1" i="1" dirty="0"/>
              <a:t>Упражнение 5. Я - высказывание</a:t>
            </a:r>
            <a:endParaRPr lang="ru-RU" sz="2000" b="1" dirty="0"/>
          </a:p>
          <a:p>
            <a:r>
              <a:rPr lang="ru-RU" sz="2000" dirty="0"/>
              <a:t>Рефлексия своих чувств и эмоций, контакт с собой, умение давать обратную связь в общении, навыки разрешения конфликтов. Перефразирование. Время – 15 минут.</a:t>
            </a:r>
          </a:p>
          <a:p>
            <a:r>
              <a:rPr lang="ru-RU" sz="2000" b="1" i="1" dirty="0"/>
              <a:t>Упражнение 6. Притча об ангелах</a:t>
            </a:r>
            <a:endParaRPr lang="ru-RU" sz="2000" b="1" dirty="0"/>
          </a:p>
          <a:p>
            <a:r>
              <a:rPr lang="ru-RU" sz="2000" dirty="0"/>
              <a:t>Прослушивание притчи. Обсуждение. Время – 5 минут.</a:t>
            </a:r>
          </a:p>
          <a:p>
            <a:r>
              <a:rPr lang="ru-RU" sz="2000" b="1" i="1" dirty="0"/>
              <a:t>Упражнение 7. Игра «Испорченный телефон»</a:t>
            </a:r>
            <a:endParaRPr lang="ru-RU" sz="2000" b="1" dirty="0"/>
          </a:p>
          <a:p>
            <a:r>
              <a:rPr lang="ru-RU" sz="2000" dirty="0"/>
              <a:t>Упражнение чаще всего используется в случаях, когда важно показать </a:t>
            </a:r>
          </a:p>
          <a:p>
            <a:r>
              <a:rPr lang="ru-RU" sz="2000" dirty="0"/>
              <a:t>участникам точность передачи информации, показать важность задавания </a:t>
            </a:r>
          </a:p>
          <a:p>
            <a:r>
              <a:rPr lang="ru-RU" sz="2000" dirty="0"/>
              <a:t>уточняющих вопросов и т.д. Время – 15 минут.</a:t>
            </a:r>
          </a:p>
          <a:p>
            <a:r>
              <a:rPr lang="ru-RU" sz="2000" b="1" i="1" dirty="0"/>
              <a:t>Упражнение 8. </a:t>
            </a:r>
            <a:r>
              <a:rPr lang="ru-RU" sz="2000" b="1" i="1" dirty="0" err="1"/>
              <a:t>Шеринг</a:t>
            </a:r>
            <a:r>
              <a:rPr lang="ru-RU" sz="2000" b="1" i="1" dirty="0"/>
              <a:t>-завершение </a:t>
            </a:r>
            <a:endParaRPr lang="ru-RU" sz="2000" b="1" dirty="0"/>
          </a:p>
          <a:p>
            <a:r>
              <a:rPr lang="ru-RU" sz="2000" dirty="0"/>
              <a:t>Время – 15 минут.</a:t>
            </a:r>
          </a:p>
          <a:p>
            <a:endParaRPr lang="ru-RU" dirty="0"/>
          </a:p>
          <a:p>
            <a:endParaRPr lang="ru-RU" sz="2000" dirty="0"/>
          </a:p>
        </p:txBody>
      </p:sp>
    </p:spTree>
    <p:extLst>
      <p:ext uri="{BB962C8B-B14F-4D97-AF65-F5344CB8AC3E}">
        <p14:creationId xmlns:p14="http://schemas.microsoft.com/office/powerpoint/2010/main" val="1578535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9144000" cy="5663089"/>
          </a:xfrm>
          <a:prstGeom prst="rect">
            <a:avLst/>
          </a:prstGeom>
        </p:spPr>
        <p:txBody>
          <a:bodyPr wrap="square">
            <a:spAutoFit/>
          </a:bodyPr>
          <a:lstStyle/>
          <a:p>
            <a:r>
              <a:rPr lang="ru-RU" b="1" dirty="0"/>
              <a:t>Встреча 4. Я-переговорщик</a:t>
            </a:r>
            <a:endParaRPr lang="ru-RU" dirty="0"/>
          </a:p>
          <a:p>
            <a:r>
              <a:rPr lang="ru-RU" b="1" i="1" dirty="0"/>
              <a:t>Упражнение 1. </a:t>
            </a:r>
            <a:r>
              <a:rPr lang="ru-RU" b="1" i="1" dirty="0" err="1"/>
              <a:t>Шеринг</a:t>
            </a:r>
            <a:r>
              <a:rPr lang="ru-RU" b="1" i="1" dirty="0"/>
              <a:t> «Хорошие новости»</a:t>
            </a:r>
            <a:endParaRPr lang="ru-RU" b="1" dirty="0"/>
          </a:p>
          <a:p>
            <a:r>
              <a:rPr lang="ru-RU" b="1" i="1" dirty="0"/>
              <a:t>Упражнение 2. Зоны</a:t>
            </a:r>
            <a:r>
              <a:rPr lang="ru-RU" b="1" dirty="0"/>
              <a:t> </a:t>
            </a:r>
            <a:r>
              <a:rPr lang="ru-RU" b="1" i="1" dirty="0"/>
              <a:t>общения</a:t>
            </a:r>
            <a:endParaRPr lang="ru-RU" b="1" dirty="0"/>
          </a:p>
          <a:p>
            <a:r>
              <a:rPr lang="ru-RU" dirty="0"/>
              <a:t>Участники делятся на пары. Мелом рисуются круги вокруг одного из двух человек в паре. Задача второго – выманить собеседника из круга посредством разговора. Цель: привлечь собеседника настолько, чтобы ему захотелось встать поближе, сократить зону общения.</a:t>
            </a:r>
          </a:p>
          <a:p>
            <a:r>
              <a:rPr lang="ru-RU" dirty="0"/>
              <a:t>Вопросы для обсуждения: - Как ваши впечатления?</a:t>
            </a:r>
          </a:p>
          <a:p>
            <a:r>
              <a:rPr lang="ru-RU" dirty="0"/>
              <a:t>- Какие трудности возникли в процессе?</a:t>
            </a:r>
          </a:p>
          <a:p>
            <a:r>
              <a:rPr lang="ru-RU" dirty="0"/>
              <a:t>- Для кого это задание было сложным/лёгким?</a:t>
            </a:r>
          </a:p>
          <a:p>
            <a:r>
              <a:rPr lang="ru-RU" dirty="0"/>
              <a:t>- Какие средства вы использовали для привлечения партнёра к себе?</a:t>
            </a:r>
          </a:p>
          <a:p>
            <a:r>
              <a:rPr lang="ru-RU" dirty="0"/>
              <a:t>Время - 15 минут.</a:t>
            </a:r>
          </a:p>
          <a:p>
            <a:r>
              <a:rPr lang="ru-RU" b="1" i="1" dirty="0"/>
              <a:t>Упражнение 3. Рука у лица</a:t>
            </a:r>
            <a:endParaRPr lang="ru-RU" b="1" dirty="0"/>
          </a:p>
          <a:p>
            <a:r>
              <a:rPr lang="ru-RU" dirty="0"/>
              <a:t>Участники встают в пары на расстоянии вытянутой руки. Один подносит вытянутую руку к другому и держит ее 1 минуту. По сигналу ведущего второй участник проделывает ту же процедуру.	После упражнения участники делятся впечатлениями. Обсуждение стратегии поведения в конфликтной ситуации.</a:t>
            </a:r>
          </a:p>
          <a:p>
            <a:r>
              <a:rPr lang="ru-RU" dirty="0"/>
              <a:t>Время – 10 минут. </a:t>
            </a:r>
          </a:p>
          <a:p>
            <a:r>
              <a:rPr lang="ru-RU" b="1" i="1" dirty="0"/>
              <a:t>Упражнение 4.Таблица подготовки к переговорам «Интересы-проблемы-предложения</a:t>
            </a:r>
            <a:r>
              <a:rPr lang="ru-RU" i="1" dirty="0"/>
              <a:t>»</a:t>
            </a:r>
            <a:endParaRPr lang="ru-RU" dirty="0"/>
          </a:p>
          <a:p>
            <a:endParaRPr lang="ru-RU" sz="2000" dirty="0"/>
          </a:p>
        </p:txBody>
      </p:sp>
      <p:graphicFrame>
        <p:nvGraphicFramePr>
          <p:cNvPr id="6" name="Таблица 5"/>
          <p:cNvGraphicFramePr>
            <a:graphicFrameLocks noGrp="1"/>
          </p:cNvGraphicFramePr>
          <p:nvPr>
            <p:extLst>
              <p:ext uri="{D42A27DB-BD31-4B8C-83A1-F6EECF244321}">
                <p14:modId xmlns:p14="http://schemas.microsoft.com/office/powerpoint/2010/main" val="1153297295"/>
              </p:ext>
            </p:extLst>
          </p:nvPr>
        </p:nvGraphicFramePr>
        <p:xfrm>
          <a:off x="1913255" y="5085184"/>
          <a:ext cx="6187136" cy="1772816"/>
        </p:xfrm>
        <a:graphic>
          <a:graphicData uri="http://schemas.openxmlformats.org/drawingml/2006/table">
            <a:tbl>
              <a:tblPr firstRow="1" firstCol="1" bandRow="1"/>
              <a:tblGrid>
                <a:gridCol w="707819">
                  <a:extLst>
                    <a:ext uri="{9D8B030D-6E8A-4147-A177-3AD203B41FA5}">
                      <a16:colId xmlns:a16="http://schemas.microsoft.com/office/drawing/2014/main" val="20000"/>
                    </a:ext>
                  </a:extLst>
                </a:gridCol>
                <a:gridCol w="1158838">
                  <a:extLst>
                    <a:ext uri="{9D8B030D-6E8A-4147-A177-3AD203B41FA5}">
                      <a16:colId xmlns:a16="http://schemas.microsoft.com/office/drawing/2014/main" val="20001"/>
                    </a:ext>
                  </a:extLst>
                </a:gridCol>
                <a:gridCol w="783601">
                  <a:extLst>
                    <a:ext uri="{9D8B030D-6E8A-4147-A177-3AD203B41FA5}">
                      <a16:colId xmlns:a16="http://schemas.microsoft.com/office/drawing/2014/main" val="20002"/>
                    </a:ext>
                  </a:extLst>
                </a:gridCol>
                <a:gridCol w="883666">
                  <a:extLst>
                    <a:ext uri="{9D8B030D-6E8A-4147-A177-3AD203B41FA5}">
                      <a16:colId xmlns:a16="http://schemas.microsoft.com/office/drawing/2014/main" val="20003"/>
                    </a:ext>
                  </a:extLst>
                </a:gridCol>
                <a:gridCol w="884404">
                  <a:extLst>
                    <a:ext uri="{9D8B030D-6E8A-4147-A177-3AD203B41FA5}">
                      <a16:colId xmlns:a16="http://schemas.microsoft.com/office/drawing/2014/main" val="20004"/>
                    </a:ext>
                  </a:extLst>
                </a:gridCol>
                <a:gridCol w="884404">
                  <a:extLst>
                    <a:ext uri="{9D8B030D-6E8A-4147-A177-3AD203B41FA5}">
                      <a16:colId xmlns:a16="http://schemas.microsoft.com/office/drawing/2014/main" val="20005"/>
                    </a:ext>
                  </a:extLst>
                </a:gridCol>
                <a:gridCol w="884404">
                  <a:extLst>
                    <a:ext uri="{9D8B030D-6E8A-4147-A177-3AD203B41FA5}">
                      <a16:colId xmlns:a16="http://schemas.microsoft.com/office/drawing/2014/main" val="20006"/>
                    </a:ext>
                  </a:extLst>
                </a:gridCol>
              </a:tblGrid>
              <a:tr h="1772816">
                <a:tc>
                  <a:txBody>
                    <a:bodyPr/>
                    <a:lstStyle/>
                    <a:p>
                      <a:pPr marL="71755" marR="71755" algn="ctr">
                        <a:spcAft>
                          <a:spcPts val="0"/>
                        </a:spcAft>
                      </a:pPr>
                      <a:r>
                        <a:rPr lang="ru-RU" sz="1400">
                          <a:effectLst/>
                          <a:latin typeface="Times New Roman"/>
                          <a:cs typeface="Times New Roman"/>
                        </a:rPr>
                        <a:t>Интересы </a:t>
                      </a:r>
                      <a:endParaRPr lang="ru-RU" sz="1100">
                        <a:effectLst/>
                        <a:latin typeface="Calibri"/>
                        <a:cs typeface="Times New Roman"/>
                      </a:endParaRPr>
                    </a:p>
                    <a:p>
                      <a:pPr marL="71755" marR="71755" algn="ctr">
                        <a:spcAft>
                          <a:spcPts val="0"/>
                        </a:spcAft>
                      </a:pPr>
                      <a:r>
                        <a:rPr lang="ru-RU" sz="1400">
                          <a:effectLst/>
                          <a:latin typeface="Times New Roman"/>
                          <a:cs typeface="Times New Roman"/>
                        </a:rPr>
                        <a:t>Зачем?</a:t>
                      </a:r>
                      <a:endParaRPr lang="ru-RU" sz="1100">
                        <a:effectLst/>
                        <a:latin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1400">
                          <a:effectLst/>
                          <a:latin typeface="Times New Roman"/>
                          <a:cs typeface="Times New Roman"/>
                        </a:rPr>
                        <a:t>Темы для переговоров (проблемы, по которым необходимо договориться)</a:t>
                      </a:r>
                      <a:endParaRPr lang="ru-RU" sz="1100">
                        <a:effectLst/>
                        <a:latin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1400">
                          <a:effectLst/>
                          <a:latin typeface="Times New Roman"/>
                          <a:cs typeface="Times New Roman"/>
                        </a:rPr>
                        <a:t>Что будет, если не договоритесь?</a:t>
                      </a:r>
                      <a:endParaRPr lang="ru-RU" sz="1100">
                        <a:effectLst/>
                        <a:latin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1400">
                          <a:effectLst/>
                          <a:latin typeface="Times New Roman"/>
                          <a:cs typeface="Times New Roman"/>
                        </a:rPr>
                        <a:t>Начальное предложение (позиция)</a:t>
                      </a:r>
                      <a:endParaRPr lang="ru-RU" sz="1100">
                        <a:effectLst/>
                        <a:latin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1400">
                          <a:effectLst/>
                          <a:latin typeface="Times New Roman"/>
                          <a:cs typeface="Times New Roman"/>
                        </a:rPr>
                        <a:t>Второе предложение</a:t>
                      </a:r>
                      <a:endParaRPr lang="ru-RU" sz="1100">
                        <a:effectLst/>
                        <a:latin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1400">
                          <a:effectLst/>
                          <a:latin typeface="Times New Roman"/>
                          <a:cs typeface="Times New Roman"/>
                        </a:rPr>
                        <a:t>Последующее предложение</a:t>
                      </a:r>
                      <a:endParaRPr lang="ru-RU" sz="1100">
                        <a:effectLst/>
                        <a:latin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1400" dirty="0">
                          <a:effectLst/>
                          <a:latin typeface="Times New Roman"/>
                          <a:cs typeface="Times New Roman"/>
                        </a:rPr>
                        <a:t>Финальное </a:t>
                      </a:r>
                      <a:r>
                        <a:rPr lang="ru-RU" sz="1400" dirty="0" err="1">
                          <a:effectLst/>
                          <a:latin typeface="Times New Roman"/>
                          <a:cs typeface="Times New Roman"/>
                        </a:rPr>
                        <a:t>проедложение</a:t>
                      </a:r>
                      <a:r>
                        <a:rPr lang="ru-RU" sz="1400" dirty="0">
                          <a:effectLst/>
                          <a:latin typeface="Times New Roman"/>
                          <a:cs typeface="Times New Roman"/>
                        </a:rPr>
                        <a:t> (мин)</a:t>
                      </a:r>
                      <a:endParaRPr lang="ru-RU" sz="1100" dirty="0">
                        <a:effectLst/>
                        <a:latin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57075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9144000" cy="6555641"/>
          </a:xfrm>
          <a:prstGeom prst="rect">
            <a:avLst/>
          </a:prstGeom>
        </p:spPr>
        <p:txBody>
          <a:bodyPr wrap="square">
            <a:spAutoFit/>
          </a:bodyPr>
          <a:lstStyle/>
          <a:p>
            <a:r>
              <a:rPr lang="ru-RU" sz="2000" b="1" i="1" dirty="0"/>
              <a:t>Упражнение 5. Переговорная игра «</a:t>
            </a:r>
            <a:r>
              <a:rPr lang="ru-RU" sz="2000" b="1" i="1" dirty="0" err="1"/>
              <a:t>Балда</a:t>
            </a:r>
            <a:r>
              <a:rPr lang="ru-RU" sz="2000" b="1" i="1" dirty="0"/>
              <a:t> и черти»</a:t>
            </a:r>
            <a:endParaRPr lang="ru-RU" sz="2000" b="1" dirty="0"/>
          </a:p>
          <a:p>
            <a:r>
              <a:rPr lang="ru-RU" sz="2000" dirty="0"/>
              <a:t>Цель: Провести переговоры и найти такое решение, которое удовлетворит всех. Оценить взаимодействия участников, навыки переговоров, навыки выявления потребностей.</a:t>
            </a:r>
          </a:p>
          <a:p>
            <a:r>
              <a:rPr lang="ru-RU" sz="2000" dirty="0"/>
              <a:t>Необходимо объединиться в 2 команды - «Черти» и «</a:t>
            </a:r>
            <a:r>
              <a:rPr lang="ru-RU" sz="2000" dirty="0" err="1"/>
              <a:t>Балда</a:t>
            </a:r>
            <a:r>
              <a:rPr lang="ru-RU" sz="2000" dirty="0"/>
              <a:t>». У вас будет 7 минут, чтобы подготовиться и выбрать трех представителей на переговоры. </a:t>
            </a:r>
          </a:p>
          <a:p>
            <a:r>
              <a:rPr lang="ru-RU" sz="2000" dirty="0"/>
              <a:t>Группы выбирают 3 переговорщиков, остальные участники — наблюдатели. Переговоры состоят из 3 раундов по 10 минут. Каждая группа может взять тайм-аут один раз на 5 минут, чтобы обсудить свои дальнейшие действия. Во время тайм-аута группа имеет право заменить одних переговорщиков на других. </a:t>
            </a:r>
          </a:p>
          <a:p>
            <a:r>
              <a:rPr lang="ru-RU" sz="2000" dirty="0"/>
              <a:t>Если в конце отведённого времени стороны не договорились, можно дополнительно дать 5 минут на выработку окончательных договорённостей.</a:t>
            </a:r>
          </a:p>
          <a:p>
            <a:r>
              <a:rPr lang="ru-RU" sz="2000" i="1" dirty="0"/>
              <a:t>Обсуждение</a:t>
            </a:r>
            <a:r>
              <a:rPr lang="ru-RU" sz="2000" dirty="0"/>
              <a:t>: К какому соглашению вы пришли? Кто доволен результатом? Почему? Кто не доволен? Почему? На что нужно обращать внимание во время переговоров? Какие выводы мы можем сделать? Какие приемы использовали переговорщики, чтобы отстоять свои позиции?  Почему договорились/не договорились?</a:t>
            </a:r>
          </a:p>
          <a:p>
            <a:r>
              <a:rPr lang="ru-RU" sz="2000" dirty="0"/>
              <a:t>Время – 60 минут.</a:t>
            </a:r>
          </a:p>
          <a:p>
            <a:endParaRPr lang="ru-RU" sz="2000" dirty="0"/>
          </a:p>
          <a:p>
            <a:r>
              <a:rPr lang="ru-RU" sz="2000" b="1" i="1" dirty="0"/>
              <a:t>Упражнение 6. </a:t>
            </a:r>
            <a:r>
              <a:rPr lang="ru-RU" sz="2000" b="1" i="1" dirty="0" err="1"/>
              <a:t>Шеринг</a:t>
            </a:r>
            <a:r>
              <a:rPr lang="ru-RU" sz="2000" b="1" i="1" dirty="0"/>
              <a:t>-завершение</a:t>
            </a:r>
            <a:endParaRPr lang="ru-RU" sz="2000" dirty="0"/>
          </a:p>
          <a:p>
            <a:endParaRPr lang="ru-RU" sz="2000" dirty="0"/>
          </a:p>
        </p:txBody>
      </p:sp>
    </p:spTree>
    <p:extLst>
      <p:ext uri="{BB962C8B-B14F-4D97-AF65-F5344CB8AC3E}">
        <p14:creationId xmlns:p14="http://schemas.microsoft.com/office/powerpoint/2010/main" val="3578232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9144000" cy="5663089"/>
          </a:xfrm>
          <a:prstGeom prst="rect">
            <a:avLst/>
          </a:prstGeom>
        </p:spPr>
        <p:txBody>
          <a:bodyPr wrap="square">
            <a:spAutoFit/>
          </a:bodyPr>
          <a:lstStyle/>
          <a:p>
            <a:r>
              <a:rPr lang="ru-RU" sz="2400" b="1" dirty="0"/>
              <a:t>Встреча 5. Тема: Культура потребления гаджетов (разбор кейсов)</a:t>
            </a:r>
          </a:p>
          <a:p>
            <a:r>
              <a:rPr lang="ru-RU" sz="2000" b="1" i="1" dirty="0"/>
              <a:t>Упражнение 1. </a:t>
            </a:r>
            <a:r>
              <a:rPr lang="ru-RU" sz="2000" b="1" i="1" dirty="0" err="1"/>
              <a:t>Шеринг</a:t>
            </a:r>
            <a:r>
              <a:rPr lang="ru-RU" sz="2000" b="1" i="1" dirty="0"/>
              <a:t> «Хорошие новости»</a:t>
            </a:r>
            <a:endParaRPr lang="ru-RU" sz="2000" b="1" dirty="0"/>
          </a:p>
          <a:p>
            <a:r>
              <a:rPr lang="ru-RU" sz="2000" b="1" i="1" dirty="0"/>
              <a:t>Упражнение 2. Притча «Мешок картошки и обида»</a:t>
            </a:r>
            <a:endParaRPr lang="ru-RU" sz="2000" b="1" dirty="0"/>
          </a:p>
          <a:p>
            <a:r>
              <a:rPr lang="ru-RU" sz="2000" dirty="0"/>
              <a:t>Прослушивание притчи, обсуждение притчи. Время - 10 минут.</a:t>
            </a:r>
          </a:p>
          <a:p>
            <a:r>
              <a:rPr lang="ru-RU" sz="2000" b="1" i="1" dirty="0"/>
              <a:t>Упражнение 3. Формирование культуры потребления гаджетов (просмотр презентации)</a:t>
            </a:r>
          </a:p>
          <a:p>
            <a:r>
              <a:rPr lang="ru-RU" sz="2000" dirty="0"/>
              <a:t>Установление базовых правил использования гаджетов, определение границ, зоны без гаджетов, внешний контроль-внутреннее понимание-поддержка-самоконтроль, обучение, коррекция</a:t>
            </a:r>
          </a:p>
          <a:p>
            <a:r>
              <a:rPr lang="ru-RU" sz="2000" b="1" i="1" dirty="0"/>
              <a:t>Упражнение 4. Кейс «Битва с гаджетами»</a:t>
            </a:r>
            <a:endParaRPr lang="ru-RU" sz="2000" b="1" dirty="0"/>
          </a:p>
          <a:p>
            <a:r>
              <a:rPr lang="ru-RU" sz="2000" dirty="0"/>
              <a:t>Сценка по ролям и дальнейший разбор ситуации с участниками.</a:t>
            </a:r>
          </a:p>
          <a:p>
            <a:r>
              <a:rPr lang="ru-RU" sz="2000" b="1" i="1" dirty="0"/>
              <a:t>Упражнение 5. Заполнение таблицы «Карта конфликта»</a:t>
            </a:r>
            <a:endParaRPr lang="ru-RU" sz="2000" b="1" dirty="0"/>
          </a:p>
          <a:p>
            <a:r>
              <a:rPr lang="ru-RU" sz="2000" dirty="0"/>
              <a:t>Время  -15 минут. </a:t>
            </a:r>
          </a:p>
          <a:p>
            <a:r>
              <a:rPr lang="ru-RU" sz="2000" b="1" i="1" dirty="0"/>
              <a:t>Упражнение 6. </a:t>
            </a:r>
            <a:r>
              <a:rPr lang="ru-RU" sz="2000" b="1" i="1" dirty="0" err="1"/>
              <a:t>Шеринг</a:t>
            </a:r>
            <a:r>
              <a:rPr lang="ru-RU" sz="2000" b="1" i="1" dirty="0"/>
              <a:t>-завершение. </a:t>
            </a:r>
            <a:endParaRPr lang="ru-RU" sz="2000" b="1" dirty="0"/>
          </a:p>
          <a:p>
            <a:endParaRPr lang="ru-RU" sz="2000" dirty="0"/>
          </a:p>
          <a:p>
            <a:r>
              <a:rPr lang="ru-RU" sz="2000" dirty="0"/>
              <a:t> </a:t>
            </a:r>
          </a:p>
          <a:p>
            <a:endParaRPr lang="ru-RU" sz="2000" b="1" dirty="0"/>
          </a:p>
          <a:p>
            <a:endParaRPr lang="ru-RU" sz="2000" dirty="0"/>
          </a:p>
        </p:txBody>
      </p:sp>
    </p:spTree>
    <p:extLst>
      <p:ext uri="{BB962C8B-B14F-4D97-AF65-F5344CB8AC3E}">
        <p14:creationId xmlns:p14="http://schemas.microsoft.com/office/powerpoint/2010/main" val="149287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9144000" cy="7294305"/>
          </a:xfrm>
          <a:prstGeom prst="rect">
            <a:avLst/>
          </a:prstGeom>
        </p:spPr>
        <p:txBody>
          <a:bodyPr wrap="square">
            <a:spAutoFit/>
          </a:bodyPr>
          <a:lstStyle/>
          <a:p>
            <a:r>
              <a:rPr lang="ru-RU" sz="2400" b="1" dirty="0"/>
              <a:t>Встреча 6. Завершающее занятие. Тема: Укрепление связей</a:t>
            </a:r>
            <a:endParaRPr lang="ru-RU" sz="2400" dirty="0"/>
          </a:p>
          <a:p>
            <a:r>
              <a:rPr lang="ru-RU" sz="2400" b="1" i="1" dirty="0"/>
              <a:t>Упражнение 1. Круг сообществ со </a:t>
            </a:r>
            <a:r>
              <a:rPr lang="ru-RU" sz="2400" b="1" i="1" dirty="0" err="1"/>
              <a:t>стикерами</a:t>
            </a:r>
            <a:endParaRPr lang="ru-RU" sz="2400" b="1" dirty="0"/>
          </a:p>
          <a:p>
            <a:r>
              <a:rPr lang="ru-RU" sz="2400" dirty="0"/>
              <a:t>Участники садятся в круг, ведущий раздает липкие </a:t>
            </a:r>
            <a:r>
              <a:rPr lang="ru-RU" sz="2400" dirty="0" err="1"/>
              <a:t>стикеры</a:t>
            </a:r>
            <a:r>
              <a:rPr lang="ru-RU" sz="2400" dirty="0"/>
              <a:t>. Предлагается написать свои пожелания группе</a:t>
            </a:r>
            <a:r>
              <a:rPr lang="ru-RU" sz="2400" i="1" dirty="0"/>
              <a:t>.</a:t>
            </a:r>
            <a:endParaRPr lang="ru-RU" sz="2400" dirty="0"/>
          </a:p>
          <a:p>
            <a:r>
              <a:rPr lang="ru-RU" sz="2400" dirty="0"/>
              <a:t>Время – 15 минут.</a:t>
            </a:r>
          </a:p>
          <a:p>
            <a:r>
              <a:rPr lang="ru-RU" sz="2400" b="1" i="1" dirty="0"/>
              <a:t>Упражнение 2. </a:t>
            </a:r>
            <a:r>
              <a:rPr lang="ru-RU" sz="2400" b="1" dirty="0"/>
              <a:t>Графический рисунок</a:t>
            </a:r>
          </a:p>
          <a:p>
            <a:r>
              <a:rPr lang="ru-RU" sz="2400" dirty="0"/>
              <a:t>Ии группы выбирается один участник, который объясняет, как рисовать. Все рисуют по графическому диктанту одного. Затем участники сравнивают рисунки, анализируют, насколько ведущему удалось правильно дать инструкцию, объяснить свою мысль.</a:t>
            </a:r>
          </a:p>
          <a:p>
            <a:r>
              <a:rPr lang="ru-RU" sz="2400" dirty="0"/>
              <a:t>Время – 15 минут.</a:t>
            </a:r>
          </a:p>
          <a:p>
            <a:r>
              <a:rPr lang="ru-RU" sz="2400" b="1" i="1" dirty="0"/>
              <a:t>Упражнение 3. Рекламный ролик хобби</a:t>
            </a:r>
            <a:endParaRPr lang="ru-RU" sz="2400" b="1" dirty="0"/>
          </a:p>
          <a:p>
            <a:r>
              <a:rPr lang="ru-RU" sz="2400" dirty="0"/>
              <a:t>Каждый участник тянет карточку с названием хобби. Его задача – за 5 минут придумать рекламу этого хобби, не называя его, и показать рекламу так, чтобы другие попробовали угадать, что рекламируется. Длительность каждого «рекламного ролика» – не более 1 минуты.</a:t>
            </a:r>
          </a:p>
          <a:p>
            <a:r>
              <a:rPr lang="ru-RU" sz="2400" dirty="0"/>
              <a:t>Время – 40 минут.</a:t>
            </a:r>
          </a:p>
          <a:p>
            <a:r>
              <a:rPr lang="ru-RU" sz="2000" dirty="0"/>
              <a:t> </a:t>
            </a:r>
          </a:p>
          <a:p>
            <a:endParaRPr lang="ru-RU" sz="2000" b="1" dirty="0"/>
          </a:p>
          <a:p>
            <a:endParaRPr lang="ru-RU" sz="2000" dirty="0"/>
          </a:p>
        </p:txBody>
      </p:sp>
    </p:spTree>
    <p:extLst>
      <p:ext uri="{BB962C8B-B14F-4D97-AF65-F5344CB8AC3E}">
        <p14:creationId xmlns:p14="http://schemas.microsoft.com/office/powerpoint/2010/main" val="2477156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9144000" cy="6186309"/>
          </a:xfrm>
          <a:prstGeom prst="rect">
            <a:avLst/>
          </a:prstGeom>
        </p:spPr>
        <p:txBody>
          <a:bodyPr wrap="square">
            <a:spAutoFit/>
          </a:bodyPr>
          <a:lstStyle/>
          <a:p>
            <a:r>
              <a:rPr lang="ru-RU" sz="2400" b="1" i="1" dirty="0"/>
              <a:t>Упражнение 4. Игра Единый организм</a:t>
            </a:r>
            <a:endParaRPr lang="ru-RU" sz="2400" b="1" dirty="0"/>
          </a:p>
          <a:p>
            <a:r>
              <a:rPr lang="ru-RU" sz="2400" b="1" dirty="0"/>
              <a:t> </a:t>
            </a:r>
          </a:p>
          <a:p>
            <a:r>
              <a:rPr lang="ru-RU" sz="2400" b="1" i="1" dirty="0"/>
              <a:t>Упражнение 5. </a:t>
            </a:r>
            <a:r>
              <a:rPr lang="ru-RU" sz="2400" b="1" i="1" dirty="0" err="1"/>
              <a:t>Квест</a:t>
            </a:r>
            <a:r>
              <a:rPr lang="ru-RU" sz="2400" b="1" i="1" dirty="0"/>
              <a:t> Необитаемый остров</a:t>
            </a:r>
            <a:endParaRPr lang="ru-RU" sz="2400" b="1" dirty="0"/>
          </a:p>
          <a:p>
            <a:r>
              <a:rPr lang="ru-RU" sz="2000" dirty="0"/>
              <a:t> </a:t>
            </a:r>
          </a:p>
          <a:p>
            <a:r>
              <a:rPr lang="ru-RU" sz="2400" b="1" i="1" dirty="0"/>
              <a:t>Упражнение 6. Кораблик</a:t>
            </a:r>
            <a:endParaRPr lang="ru-RU" sz="2400" b="1" dirty="0"/>
          </a:p>
          <a:p>
            <a:r>
              <a:rPr lang="ru-RU" sz="2400" dirty="0"/>
              <a:t>Ведущий складывает из бумаги 3-5 корабликов. Участники стоят в кругу. Кораблики начинают дарить ведущие друг другу. В него надо вложить свои самые тёплые чувства, которые испытываешь к тому, кому даришь. Участники в произвольном порядке преподносят друг другу кораблики.</a:t>
            </a:r>
          </a:p>
          <a:p>
            <a:r>
              <a:rPr lang="ru-RU" sz="2400" dirty="0"/>
              <a:t>Время - 10 минут.</a:t>
            </a:r>
          </a:p>
          <a:p>
            <a:r>
              <a:rPr lang="ru-RU" sz="2400" b="1" i="1" dirty="0"/>
              <a:t>Упражнение 7. Финальный </a:t>
            </a:r>
            <a:r>
              <a:rPr lang="ru-RU" sz="2400" b="1" i="1" dirty="0" err="1"/>
              <a:t>шеринг</a:t>
            </a:r>
            <a:endParaRPr lang="ru-RU" sz="2400" b="1" dirty="0"/>
          </a:p>
          <a:p>
            <a:r>
              <a:rPr lang="ru-RU" sz="2400" dirty="0"/>
              <a:t>Завершение тренинга, подведение итогов. Обсуждение, кто с какими чувствами уходит. У кого что получилось на тренинге, планы на будущее, пожелания и благодарности.</a:t>
            </a:r>
          </a:p>
          <a:p>
            <a:endParaRPr lang="ru-RU" sz="2000" b="1" dirty="0"/>
          </a:p>
          <a:p>
            <a:endParaRPr lang="ru-RU" sz="2000" dirty="0"/>
          </a:p>
        </p:txBody>
      </p:sp>
    </p:spTree>
    <p:extLst>
      <p:ext uri="{BB962C8B-B14F-4D97-AF65-F5344CB8AC3E}">
        <p14:creationId xmlns:p14="http://schemas.microsoft.com/office/powerpoint/2010/main" val="1900491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899592" y="188640"/>
            <a:ext cx="7618767" cy="1411560"/>
          </a:xfrm>
          <a:prstGeom prst="rect">
            <a:avLst/>
          </a:prstGeom>
        </p:spPr>
      </p:pic>
      <p:sp>
        <p:nvSpPr>
          <p:cNvPr id="6" name="Объект 2"/>
          <p:cNvSpPr>
            <a:spLocks noGrp="1"/>
          </p:cNvSpPr>
          <p:nvPr>
            <p:ph sz="half" idx="1"/>
          </p:nvPr>
        </p:nvSpPr>
        <p:spPr/>
        <p:txBody>
          <a:bodyPr>
            <a:normAutofit fontScale="85000" lnSpcReduction="20000"/>
          </a:bodyPr>
          <a:lstStyle/>
          <a:p>
            <a:r>
              <a:rPr lang="ru-RU" dirty="0"/>
              <a:t>Понять собеседника</a:t>
            </a:r>
          </a:p>
          <a:p>
            <a:r>
              <a:rPr lang="ru-RU" dirty="0"/>
              <a:t>Передать информацию</a:t>
            </a:r>
          </a:p>
          <a:p>
            <a:r>
              <a:rPr lang="ru-RU" dirty="0"/>
              <a:t>Получить информацию</a:t>
            </a:r>
          </a:p>
          <a:p>
            <a:r>
              <a:rPr lang="ru-RU" dirty="0"/>
              <a:t>Получить удовольствие от общения</a:t>
            </a:r>
          </a:p>
          <a:p>
            <a:r>
              <a:rPr lang="ru-RU" dirty="0"/>
              <a:t>Выговориться</a:t>
            </a:r>
          </a:p>
          <a:p>
            <a:r>
              <a:rPr lang="ru-RU" dirty="0"/>
              <a:t>Получить поддержку</a:t>
            </a:r>
          </a:p>
          <a:p>
            <a:r>
              <a:rPr lang="ru-RU" dirty="0"/>
              <a:t>Поделиться чем-то ценным</a:t>
            </a:r>
          </a:p>
          <a:p>
            <a:r>
              <a:rPr lang="ru-RU" dirty="0"/>
              <a:t>Скоротать время</a:t>
            </a:r>
          </a:p>
        </p:txBody>
      </p:sp>
      <p:sp>
        <p:nvSpPr>
          <p:cNvPr id="7" name="Объект 3"/>
          <p:cNvSpPr>
            <a:spLocks noGrp="1"/>
          </p:cNvSpPr>
          <p:nvPr>
            <p:ph sz="half" idx="2"/>
          </p:nvPr>
        </p:nvSpPr>
        <p:spPr/>
        <p:txBody>
          <a:bodyPr>
            <a:normAutofit fontScale="85000" lnSpcReduction="20000"/>
          </a:bodyPr>
          <a:lstStyle/>
          <a:p>
            <a:r>
              <a:rPr lang="ru-RU" dirty="0"/>
              <a:t>Завязать знакомства</a:t>
            </a:r>
          </a:p>
          <a:p>
            <a:r>
              <a:rPr lang="ru-RU" dirty="0"/>
              <a:t>Проявить заботу</a:t>
            </a:r>
          </a:p>
          <a:p>
            <a:r>
              <a:rPr lang="ru-RU" dirty="0"/>
              <a:t>Выразить эмоции</a:t>
            </a:r>
          </a:p>
          <a:p>
            <a:r>
              <a:rPr lang="ru-RU" dirty="0"/>
              <a:t>Оказать влияние, убедить</a:t>
            </a:r>
          </a:p>
          <a:p>
            <a:r>
              <a:rPr lang="ru-RU" dirty="0"/>
              <a:t>Вызвать доверие, расположить</a:t>
            </a:r>
          </a:p>
          <a:p>
            <a:r>
              <a:rPr lang="ru-RU" dirty="0"/>
              <a:t>Получить услугу</a:t>
            </a:r>
          </a:p>
          <a:p>
            <a:r>
              <a:rPr lang="ru-RU" dirty="0"/>
              <a:t>Поддержание контакта</a:t>
            </a:r>
          </a:p>
          <a:p>
            <a:r>
              <a:rPr lang="ru-RU" dirty="0"/>
              <a:t>Проявление этикета</a:t>
            </a:r>
          </a:p>
          <a:p>
            <a:r>
              <a:rPr lang="ru-RU" dirty="0"/>
              <a:t>Удовлетворение потребности</a:t>
            </a:r>
          </a:p>
          <a:p>
            <a:r>
              <a:rPr lang="ru-RU" dirty="0"/>
              <a:t>Урегулирование споров</a:t>
            </a:r>
          </a:p>
        </p:txBody>
      </p:sp>
    </p:spTree>
    <p:extLst>
      <p:ext uri="{BB962C8B-B14F-4D97-AF65-F5344CB8AC3E}">
        <p14:creationId xmlns:p14="http://schemas.microsoft.com/office/powerpoint/2010/main" val="1145401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p:txBody>
          <a:bodyPr>
            <a:normAutofit fontScale="90000"/>
          </a:bodyPr>
          <a:lstStyle/>
          <a:p>
            <a:r>
              <a:rPr lang="ru-RU" dirty="0">
                <a:solidFill>
                  <a:schemeClr val="accent1">
                    <a:lumMod val="75000"/>
                  </a:schemeClr>
                </a:solidFill>
              </a:rPr>
              <a:t>Что помогает и мешает в общении</a:t>
            </a:r>
            <a:r>
              <a:rPr lang="en-GB" dirty="0">
                <a:solidFill>
                  <a:schemeClr val="accent1">
                    <a:lumMod val="75000"/>
                  </a:schemeClr>
                </a:solidFill>
              </a:rPr>
              <a:t>?</a:t>
            </a:r>
            <a:endParaRPr lang="ru-RU" dirty="0">
              <a:solidFill>
                <a:schemeClr val="accent1">
                  <a:lumMod val="75000"/>
                </a:schemeClr>
              </a:solidFill>
            </a:endParaRPr>
          </a:p>
        </p:txBody>
      </p:sp>
      <p:sp>
        <p:nvSpPr>
          <p:cNvPr id="6" name="Объект 2"/>
          <p:cNvSpPr>
            <a:spLocks noGrp="1"/>
          </p:cNvSpPr>
          <p:nvPr>
            <p:ph sz="half" idx="1"/>
          </p:nvPr>
        </p:nvSpPr>
        <p:spPr>
          <a:xfrm>
            <a:off x="457200" y="1600200"/>
            <a:ext cx="4038600" cy="5257800"/>
          </a:xfrm>
        </p:spPr>
        <p:txBody>
          <a:bodyPr>
            <a:normAutofit fontScale="62500" lnSpcReduction="20000"/>
          </a:bodyPr>
          <a:lstStyle/>
          <a:p>
            <a:pPr>
              <a:buFont typeface="Wingdings" panose="05000000000000000000" pitchFamily="2" charset="2"/>
              <a:buChar char="ü"/>
            </a:pPr>
            <a:r>
              <a:rPr lang="ru-RU" dirty="0"/>
              <a:t>Искренность намерений</a:t>
            </a:r>
          </a:p>
          <a:p>
            <a:pPr>
              <a:buFont typeface="Wingdings" panose="05000000000000000000" pitchFamily="2" charset="2"/>
              <a:buChar char="ü"/>
            </a:pPr>
            <a:r>
              <a:rPr lang="ru-RU" dirty="0"/>
              <a:t>Ясность цели</a:t>
            </a:r>
          </a:p>
          <a:p>
            <a:pPr>
              <a:buFont typeface="Wingdings" panose="05000000000000000000" pitchFamily="2" charset="2"/>
              <a:buChar char="ü"/>
            </a:pPr>
            <a:r>
              <a:rPr lang="ru-RU" dirty="0"/>
              <a:t>Интерес к теме</a:t>
            </a:r>
          </a:p>
          <a:p>
            <a:pPr>
              <a:buFont typeface="Wingdings" panose="05000000000000000000" pitchFamily="2" charset="2"/>
              <a:buChar char="ü"/>
            </a:pPr>
            <a:r>
              <a:rPr lang="ru-RU" dirty="0"/>
              <a:t>Интерес к собеседнику</a:t>
            </a:r>
          </a:p>
          <a:p>
            <a:pPr>
              <a:buFont typeface="Wingdings" panose="05000000000000000000" pitchFamily="2" charset="2"/>
              <a:buChar char="ü"/>
            </a:pPr>
            <a:r>
              <a:rPr lang="ru-RU" dirty="0"/>
              <a:t>Желание понять</a:t>
            </a:r>
          </a:p>
          <a:p>
            <a:pPr>
              <a:buFont typeface="Wingdings" panose="05000000000000000000" pitchFamily="2" charset="2"/>
              <a:buChar char="ü"/>
            </a:pPr>
            <a:r>
              <a:rPr lang="ru-RU" dirty="0"/>
              <a:t>Желание донести информацию</a:t>
            </a:r>
          </a:p>
          <a:p>
            <a:pPr>
              <a:buFont typeface="Wingdings" panose="05000000000000000000" pitchFamily="2" charset="2"/>
              <a:buChar char="ü"/>
            </a:pPr>
            <a:r>
              <a:rPr lang="ru-RU" dirty="0"/>
              <a:t>Доброжелательность</a:t>
            </a:r>
          </a:p>
          <a:p>
            <a:pPr>
              <a:buFont typeface="Wingdings" panose="05000000000000000000" pitchFamily="2" charset="2"/>
              <a:buChar char="ü"/>
            </a:pPr>
            <a:r>
              <a:rPr lang="ru-RU" dirty="0"/>
              <a:t>Умение слушать</a:t>
            </a:r>
          </a:p>
          <a:p>
            <a:pPr>
              <a:buFont typeface="Wingdings" panose="05000000000000000000" pitchFamily="2" charset="2"/>
              <a:buChar char="ü"/>
            </a:pPr>
            <a:r>
              <a:rPr lang="ru-RU" dirty="0"/>
              <a:t>Доверие</a:t>
            </a:r>
          </a:p>
          <a:p>
            <a:pPr>
              <a:buFont typeface="Wingdings" panose="05000000000000000000" pitchFamily="2" charset="2"/>
              <a:buChar char="ü"/>
            </a:pPr>
            <a:r>
              <a:rPr lang="ru-RU" dirty="0"/>
              <a:t>Спокойствие</a:t>
            </a:r>
          </a:p>
          <a:p>
            <a:pPr>
              <a:buFont typeface="Wingdings" panose="05000000000000000000" pitchFamily="2" charset="2"/>
              <a:buChar char="ü"/>
            </a:pPr>
            <a:r>
              <a:rPr lang="ru-RU" dirty="0"/>
              <a:t>Зрительный контакт</a:t>
            </a:r>
          </a:p>
          <a:p>
            <a:pPr>
              <a:buFont typeface="Wingdings" panose="05000000000000000000" pitchFamily="2" charset="2"/>
              <a:buChar char="ü"/>
            </a:pPr>
            <a:r>
              <a:rPr lang="ru-RU" dirty="0"/>
              <a:t>Уважение</a:t>
            </a:r>
          </a:p>
          <a:p>
            <a:pPr>
              <a:buFont typeface="Wingdings" panose="05000000000000000000" pitchFamily="2" charset="2"/>
              <a:buChar char="ü"/>
            </a:pPr>
            <a:r>
              <a:rPr lang="ru-RU" dirty="0"/>
              <a:t>Настрой на сотрудничество</a:t>
            </a:r>
          </a:p>
          <a:p>
            <a:pPr>
              <a:buFont typeface="Wingdings" panose="05000000000000000000" pitchFamily="2" charset="2"/>
              <a:buChar char="ü"/>
            </a:pPr>
            <a:r>
              <a:rPr lang="ru-RU" dirty="0"/>
              <a:t>Возможность выбора</a:t>
            </a:r>
          </a:p>
          <a:p>
            <a:pPr>
              <a:buFont typeface="Wingdings" panose="05000000000000000000" pitchFamily="2" charset="2"/>
              <a:buChar char="ü"/>
            </a:pPr>
            <a:r>
              <a:rPr lang="ru-RU" dirty="0"/>
              <a:t>Толерантность</a:t>
            </a:r>
          </a:p>
          <a:p>
            <a:pPr>
              <a:buFont typeface="Wingdings" panose="05000000000000000000" pitchFamily="2" charset="2"/>
              <a:buChar char="ü"/>
            </a:pPr>
            <a:r>
              <a:rPr lang="ru-RU" dirty="0"/>
              <a:t>Факты, аргументация</a:t>
            </a:r>
          </a:p>
          <a:p>
            <a:pPr>
              <a:buFont typeface="Wingdings" panose="05000000000000000000" pitchFamily="2" charset="2"/>
              <a:buChar char="ü"/>
            </a:pPr>
            <a:r>
              <a:rPr lang="ru-RU" dirty="0"/>
              <a:t>Улыбка (когда пытаемся поощрить)</a:t>
            </a:r>
          </a:p>
        </p:txBody>
      </p:sp>
      <p:sp>
        <p:nvSpPr>
          <p:cNvPr id="7" name="Объект 3"/>
          <p:cNvSpPr>
            <a:spLocks noGrp="1"/>
          </p:cNvSpPr>
          <p:nvPr>
            <p:ph sz="half" idx="2"/>
          </p:nvPr>
        </p:nvSpPr>
        <p:spPr/>
        <p:txBody>
          <a:bodyPr>
            <a:normAutofit fontScale="62500" lnSpcReduction="20000"/>
          </a:bodyPr>
          <a:lstStyle/>
          <a:p>
            <a:pPr>
              <a:buFont typeface="Wingdings" panose="05000000000000000000" pitchFamily="2" charset="2"/>
              <a:buChar char="q"/>
            </a:pPr>
            <a:r>
              <a:rPr lang="ru-RU" dirty="0"/>
              <a:t>Недоверие</a:t>
            </a:r>
          </a:p>
          <a:p>
            <a:pPr>
              <a:buFont typeface="Wingdings" panose="05000000000000000000" pitchFamily="2" charset="2"/>
              <a:buChar char="q"/>
            </a:pPr>
            <a:r>
              <a:rPr lang="ru-RU" dirty="0"/>
              <a:t>Интерпретация</a:t>
            </a:r>
          </a:p>
          <a:p>
            <a:pPr>
              <a:buFont typeface="Wingdings" panose="05000000000000000000" pitchFamily="2" charset="2"/>
              <a:buChar char="q"/>
            </a:pPr>
            <a:r>
              <a:rPr lang="ru-RU" dirty="0"/>
              <a:t>Различия: возраст, пол, культура, национальность, уровень развития, религия, статус, субкультура, профессиональный сленг, менталитет, языковой барьер…</a:t>
            </a:r>
          </a:p>
          <a:p>
            <a:pPr>
              <a:buFont typeface="Wingdings" panose="05000000000000000000" pitchFamily="2" charset="2"/>
              <a:buChar char="q"/>
            </a:pPr>
            <a:r>
              <a:rPr lang="ru-RU" dirty="0"/>
              <a:t>Манера поведения</a:t>
            </a:r>
          </a:p>
          <a:p>
            <a:pPr>
              <a:buFont typeface="Wingdings" panose="05000000000000000000" pitchFamily="2" charset="2"/>
              <a:buChar char="q"/>
            </a:pPr>
            <a:r>
              <a:rPr lang="ru-RU" dirty="0"/>
              <a:t>Разность цели</a:t>
            </a:r>
          </a:p>
          <a:p>
            <a:pPr>
              <a:buFont typeface="Wingdings" panose="05000000000000000000" pitchFamily="2" charset="2"/>
              <a:buChar char="q"/>
            </a:pPr>
            <a:r>
              <a:rPr lang="ru-RU" dirty="0"/>
              <a:t>Отсутствие интереса к теме</a:t>
            </a:r>
          </a:p>
          <a:p>
            <a:pPr>
              <a:buFont typeface="Wingdings" panose="05000000000000000000" pitchFamily="2" charset="2"/>
              <a:buChar char="q"/>
            </a:pPr>
            <a:r>
              <a:rPr lang="ru-RU" dirty="0"/>
              <a:t>Неприязнь</a:t>
            </a:r>
          </a:p>
          <a:p>
            <a:pPr>
              <a:buFont typeface="Wingdings" panose="05000000000000000000" pitchFamily="2" charset="2"/>
              <a:buChar char="q"/>
            </a:pPr>
            <a:r>
              <a:rPr lang="ru-RU" dirty="0"/>
              <a:t>«Уважение» (притворное)</a:t>
            </a:r>
          </a:p>
          <a:p>
            <a:pPr>
              <a:buFont typeface="Wingdings" panose="05000000000000000000" pitchFamily="2" charset="2"/>
              <a:buChar char="q"/>
            </a:pPr>
            <a:r>
              <a:rPr lang="ru-RU" dirty="0"/>
              <a:t>Манипуляция</a:t>
            </a:r>
          </a:p>
          <a:p>
            <a:pPr>
              <a:buFont typeface="Wingdings" panose="05000000000000000000" pitchFamily="2" charset="2"/>
              <a:buChar char="q"/>
            </a:pPr>
            <a:r>
              <a:rPr lang="ru-RU" dirty="0"/>
              <a:t>Грубость, наглость</a:t>
            </a:r>
          </a:p>
          <a:p>
            <a:pPr>
              <a:buFont typeface="Wingdings" panose="05000000000000000000" pitchFamily="2" charset="2"/>
              <a:buChar char="q"/>
            </a:pPr>
            <a:r>
              <a:rPr lang="ru-RU" dirty="0"/>
              <a:t>Правило очевидности</a:t>
            </a:r>
          </a:p>
          <a:p>
            <a:pPr>
              <a:buFont typeface="Wingdings" panose="05000000000000000000" pitchFamily="2" charset="2"/>
              <a:buChar char="q"/>
            </a:pPr>
            <a:r>
              <a:rPr lang="ru-RU" dirty="0"/>
              <a:t>Отсутствие жестикуляции</a:t>
            </a:r>
          </a:p>
          <a:p>
            <a:pPr>
              <a:buFont typeface="Wingdings" panose="05000000000000000000" pitchFamily="2" charset="2"/>
              <a:buChar char="q"/>
            </a:pPr>
            <a:endParaRPr lang="ru-RU" dirty="0"/>
          </a:p>
        </p:txBody>
      </p:sp>
    </p:spTree>
    <p:extLst>
      <p:ext uri="{BB962C8B-B14F-4D97-AF65-F5344CB8AC3E}">
        <p14:creationId xmlns:p14="http://schemas.microsoft.com/office/powerpoint/2010/main" val="3424548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ЭХО-техника</a:t>
            </a:r>
          </a:p>
        </p:txBody>
      </p:sp>
      <p:pic>
        <p:nvPicPr>
          <p:cNvPr id="3" name="Объект 2"/>
          <p:cNvPicPr>
            <a:picLocks noGrp="1" noChangeAspect="1"/>
          </p:cNvPicPr>
          <p:nvPr>
            <p:ph sz="half" idx="2"/>
          </p:nvPr>
        </p:nvPicPr>
        <p:blipFill>
          <a:blip r:embed="rId2"/>
          <a:stretch>
            <a:fillRect/>
          </a:stretch>
        </p:blipFill>
        <p:spPr>
          <a:xfrm>
            <a:off x="5220072" y="2204864"/>
            <a:ext cx="3188700" cy="2008667"/>
          </a:xfrm>
          <a:prstGeom prst="rect">
            <a:avLst/>
          </a:prstGeom>
        </p:spPr>
      </p:pic>
      <p:sp>
        <p:nvSpPr>
          <p:cNvPr id="5" name="Объект 2"/>
          <p:cNvSpPr txBox="1">
            <a:spLocks/>
          </p:cNvSpPr>
          <p:nvPr/>
        </p:nvSpPr>
        <p:spPr>
          <a:xfrm>
            <a:off x="838200"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1. Факт</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2. Интерпретация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ru-RU"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По Вашему мнению….</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3. Отношение</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ru-RU"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Вы чувствуете себя…</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4. Позиция</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-Вы имеете в виду…</a:t>
            </a:r>
          </a:p>
        </p:txBody>
      </p:sp>
    </p:spTree>
    <p:extLst>
      <p:ext uri="{BB962C8B-B14F-4D97-AF65-F5344CB8AC3E}">
        <p14:creationId xmlns:p14="http://schemas.microsoft.com/office/powerpoint/2010/main" val="119922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2"/>
          <p:cNvSpPr>
            <a:spLocks noGrp="1"/>
          </p:cNvSpPr>
          <p:nvPr>
            <p:ph sz="half" idx="1"/>
          </p:nvPr>
        </p:nvSpPr>
        <p:spPr>
          <a:xfrm>
            <a:off x="179512" y="0"/>
            <a:ext cx="8964488" cy="404664"/>
          </a:xfrm>
        </p:spPr>
        <p:txBody>
          <a:bodyPr>
            <a:noAutofit/>
          </a:bodyPr>
          <a:lstStyle/>
          <a:p>
            <a:pPr marL="0" indent="0">
              <a:buNone/>
            </a:pPr>
            <a:r>
              <a:rPr lang="ru-RU" sz="1800" b="1" dirty="0"/>
              <a:t>План тренинга по профилактике интернет-зависимости старших подростков (6 встреч)</a:t>
            </a:r>
          </a:p>
        </p:txBody>
      </p:sp>
      <p:graphicFrame>
        <p:nvGraphicFramePr>
          <p:cNvPr id="8" name="Объект 7"/>
          <p:cNvGraphicFramePr>
            <a:graphicFrameLocks noChangeAspect="1"/>
          </p:cNvGraphicFramePr>
          <p:nvPr>
            <p:extLst>
              <p:ext uri="{D42A27DB-BD31-4B8C-83A1-F6EECF244321}">
                <p14:modId xmlns:p14="http://schemas.microsoft.com/office/powerpoint/2010/main" val="1244589772"/>
              </p:ext>
            </p:extLst>
          </p:nvPr>
        </p:nvGraphicFramePr>
        <p:xfrm>
          <a:off x="323528" y="332656"/>
          <a:ext cx="8136904" cy="6813550"/>
        </p:xfrm>
        <a:graphic>
          <a:graphicData uri="http://schemas.openxmlformats.org/presentationml/2006/ole">
            <mc:AlternateContent xmlns:mc="http://schemas.openxmlformats.org/markup-compatibility/2006">
              <mc:Choice xmlns:v="urn:schemas-microsoft-com:vml" Requires="v">
                <p:oleObj spid="_x0000_s1029" name="Документ" r:id="rId3" imgW="6075246" imgH="6814111" progId="Word.Document.12">
                  <p:embed/>
                </p:oleObj>
              </mc:Choice>
              <mc:Fallback>
                <p:oleObj name="Документ" r:id="rId3" imgW="6075246" imgH="6814111" progId="Word.Document.12">
                  <p:embed/>
                  <p:pic>
                    <p:nvPicPr>
                      <p:cNvPr id="0" name=""/>
                      <p:cNvPicPr/>
                      <p:nvPr/>
                    </p:nvPicPr>
                    <p:blipFill>
                      <a:blip r:embed="rId4"/>
                      <a:stretch>
                        <a:fillRect/>
                      </a:stretch>
                    </p:blipFill>
                    <p:spPr>
                      <a:xfrm>
                        <a:off x="323528" y="332656"/>
                        <a:ext cx="8136904" cy="6813550"/>
                      </a:xfrm>
                      <a:prstGeom prst="rect">
                        <a:avLst/>
                      </a:prstGeom>
                    </p:spPr>
                  </p:pic>
                </p:oleObj>
              </mc:Fallback>
            </mc:AlternateContent>
          </a:graphicData>
        </a:graphic>
      </p:graphicFrame>
    </p:spTree>
    <p:extLst>
      <p:ext uri="{BB962C8B-B14F-4D97-AF65-F5344CB8AC3E}">
        <p14:creationId xmlns:p14="http://schemas.microsoft.com/office/powerpoint/2010/main" val="180312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ChangeAspect="1"/>
          </p:cNvGraphicFramePr>
          <p:nvPr>
            <p:extLst>
              <p:ext uri="{D42A27DB-BD31-4B8C-83A1-F6EECF244321}">
                <p14:modId xmlns:p14="http://schemas.microsoft.com/office/powerpoint/2010/main" val="894995842"/>
              </p:ext>
            </p:extLst>
          </p:nvPr>
        </p:nvGraphicFramePr>
        <p:xfrm>
          <a:off x="467544" y="116632"/>
          <a:ext cx="8064896" cy="6609251"/>
        </p:xfrm>
        <a:graphic>
          <a:graphicData uri="http://schemas.openxmlformats.org/presentationml/2006/ole">
            <mc:AlternateContent xmlns:mc="http://schemas.openxmlformats.org/markup-compatibility/2006">
              <mc:Choice xmlns:v="urn:schemas-microsoft-com:vml" Requires="v">
                <p:oleObj spid="_x0000_s3076" name="Документ" r:id="rId3" imgW="6075246" imgH="5996763" progId="Word.Document.12">
                  <p:embed/>
                </p:oleObj>
              </mc:Choice>
              <mc:Fallback>
                <p:oleObj name="Документ" r:id="rId3" imgW="6075246" imgH="5996763" progId="Word.Document.12">
                  <p:embed/>
                  <p:pic>
                    <p:nvPicPr>
                      <p:cNvPr id="0" name=""/>
                      <p:cNvPicPr/>
                      <p:nvPr/>
                    </p:nvPicPr>
                    <p:blipFill>
                      <a:blip r:embed="rId4"/>
                      <a:stretch>
                        <a:fillRect/>
                      </a:stretch>
                    </p:blipFill>
                    <p:spPr>
                      <a:xfrm>
                        <a:off x="467544" y="116632"/>
                        <a:ext cx="8064896" cy="6609251"/>
                      </a:xfrm>
                      <a:prstGeom prst="rect">
                        <a:avLst/>
                      </a:prstGeom>
                    </p:spPr>
                  </p:pic>
                </p:oleObj>
              </mc:Fallback>
            </mc:AlternateContent>
          </a:graphicData>
        </a:graphic>
      </p:graphicFrame>
    </p:spTree>
    <p:extLst>
      <p:ext uri="{BB962C8B-B14F-4D97-AF65-F5344CB8AC3E}">
        <p14:creationId xmlns:p14="http://schemas.microsoft.com/office/powerpoint/2010/main" val="42702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ChangeAspect="1"/>
          </p:cNvGraphicFramePr>
          <p:nvPr>
            <p:extLst>
              <p:ext uri="{D42A27DB-BD31-4B8C-83A1-F6EECF244321}">
                <p14:modId xmlns:p14="http://schemas.microsoft.com/office/powerpoint/2010/main" val="1428996597"/>
              </p:ext>
            </p:extLst>
          </p:nvPr>
        </p:nvGraphicFramePr>
        <p:xfrm>
          <a:off x="755577" y="109538"/>
          <a:ext cx="7776864" cy="6638925"/>
        </p:xfrm>
        <a:graphic>
          <a:graphicData uri="http://schemas.openxmlformats.org/presentationml/2006/ole">
            <mc:AlternateContent xmlns:mc="http://schemas.openxmlformats.org/markup-compatibility/2006">
              <mc:Choice xmlns:v="urn:schemas-microsoft-com:vml" Requires="v">
                <p:oleObj spid="_x0000_s2052" name="Документ" r:id="rId3" imgW="6075246" imgH="6638349" progId="Word.Document.12">
                  <p:embed/>
                </p:oleObj>
              </mc:Choice>
              <mc:Fallback>
                <p:oleObj name="Документ" r:id="rId3" imgW="6075246" imgH="6638349" progId="Word.Document.12">
                  <p:embed/>
                  <p:pic>
                    <p:nvPicPr>
                      <p:cNvPr id="0" name=""/>
                      <p:cNvPicPr/>
                      <p:nvPr/>
                    </p:nvPicPr>
                    <p:blipFill>
                      <a:blip r:embed="rId4"/>
                      <a:stretch>
                        <a:fillRect/>
                      </a:stretch>
                    </p:blipFill>
                    <p:spPr>
                      <a:xfrm>
                        <a:off x="755577" y="109538"/>
                        <a:ext cx="7776864" cy="6638925"/>
                      </a:xfrm>
                      <a:prstGeom prst="rect">
                        <a:avLst/>
                      </a:prstGeom>
                    </p:spPr>
                  </p:pic>
                </p:oleObj>
              </mc:Fallback>
            </mc:AlternateContent>
          </a:graphicData>
        </a:graphic>
      </p:graphicFrame>
    </p:spTree>
    <p:extLst>
      <p:ext uri="{BB962C8B-B14F-4D97-AF65-F5344CB8AC3E}">
        <p14:creationId xmlns:p14="http://schemas.microsoft.com/office/powerpoint/2010/main" val="161939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8856984" cy="7078861"/>
          </a:xfrm>
          <a:prstGeom prst="rect">
            <a:avLst/>
          </a:prstGeom>
        </p:spPr>
        <p:txBody>
          <a:bodyPr wrap="square">
            <a:spAutoFit/>
          </a:bodyPr>
          <a:lstStyle/>
          <a:p>
            <a:pPr algn="just"/>
            <a:r>
              <a:rPr lang="ru-RU" sz="2000" b="1" dirty="0"/>
              <a:t>Встреча 1.</a:t>
            </a:r>
            <a:r>
              <a:rPr lang="ru-RU" sz="2000" dirty="0"/>
              <a:t> </a:t>
            </a:r>
            <a:r>
              <a:rPr lang="ru-RU" sz="2000" b="1" dirty="0"/>
              <a:t>Вводное занятие «Я и мой мир».</a:t>
            </a:r>
            <a:endParaRPr lang="ru-RU" sz="2000" dirty="0"/>
          </a:p>
          <a:p>
            <a:pPr algn="just"/>
            <a:r>
              <a:rPr lang="ru-RU" sz="2000" dirty="0"/>
              <a:t>Вводное слово ведущего: Здравствуйте, ребята, меня зовут…. , я школьный психолог. Мы с вами собрались на тренинге, где будем общаться, играть, лучше узнавать себя и друг друга, открывать в себе новые личные ресурсы, обсудим проблему интернет-зависимости. Давайте начнем, и сперва познакомимся! Этому и посвятим наше первое упражнение.</a:t>
            </a:r>
          </a:p>
          <a:p>
            <a:pPr algn="just"/>
            <a:r>
              <a:rPr lang="ru-RU" sz="2000" b="1" i="1" dirty="0"/>
              <a:t>Упражнение 1. Приветствие в форме круга сообществ</a:t>
            </a:r>
            <a:endParaRPr lang="ru-RU" sz="2000" b="1" dirty="0"/>
          </a:p>
          <a:p>
            <a:pPr algn="just"/>
            <a:r>
              <a:rPr lang="ru-RU" sz="2000" dirty="0"/>
              <a:t>Все садятся в круг. Посередине круга стоит стульчик с корзиной с орехами. Предлагается каждому взять орех и нарисовать на нем какой-то символ или образ. Пока дети рисуют, ведущий рассказывает о себе и чем они будут заниматься. Слева направо дети представляются и говорят, какой вклад каждый привнесет в работу группы. После этого каждый участник кладет свой орех в корзину.</a:t>
            </a:r>
          </a:p>
          <a:p>
            <a:pPr algn="just"/>
            <a:r>
              <a:rPr lang="ru-RU" sz="2000" dirty="0"/>
              <a:t>Время – 20 минут.</a:t>
            </a:r>
            <a:endParaRPr lang="en-US" sz="2000" dirty="0"/>
          </a:p>
          <a:p>
            <a:pPr algn="just"/>
            <a:r>
              <a:rPr lang="ru-RU" sz="2000" b="1" i="1" dirty="0"/>
              <a:t>Упражнение 2.</a:t>
            </a:r>
            <a:r>
              <a:rPr lang="ru-RU" sz="2000" b="1" dirty="0"/>
              <a:t> </a:t>
            </a:r>
            <a:r>
              <a:rPr lang="ru-RU" sz="2000" b="1" i="1" dirty="0"/>
              <a:t>Ожидания и опасения</a:t>
            </a:r>
            <a:endParaRPr lang="ru-RU" sz="2000" b="1" dirty="0"/>
          </a:p>
          <a:p>
            <a:pPr algn="just"/>
            <a:r>
              <a:rPr lang="ru-RU" sz="2000" dirty="0"/>
              <a:t>Ведущий держит в руках Символ слова. Затем передает его участнику, кто будет сейчас говорить.</a:t>
            </a:r>
          </a:p>
          <a:p>
            <a:pPr algn="just"/>
            <a:r>
              <a:rPr lang="ru-RU" sz="2000" dirty="0"/>
              <a:t>Дети проговаривают свои страхи и ожидания от групповой работы. Какие у меня ожидания от тренинга? Чему бы я хотел научиться и зачем? Почему мне интересна тема гаджетов и интернет-зависимости? (Про мои личные цели).</a:t>
            </a:r>
          </a:p>
          <a:p>
            <a:pPr algn="just"/>
            <a:r>
              <a:rPr lang="ru-RU" sz="2000" dirty="0"/>
              <a:t>Обсуждение: что общего в опасениях и ожиданиях? </a:t>
            </a:r>
          </a:p>
          <a:p>
            <a:pPr algn="just"/>
            <a:r>
              <a:rPr lang="ru-RU" sz="2000" dirty="0"/>
              <a:t>Время – 15 минут.</a:t>
            </a:r>
          </a:p>
          <a:p>
            <a:endParaRPr lang="ru-RU" dirty="0"/>
          </a:p>
        </p:txBody>
      </p:sp>
    </p:spTree>
    <p:extLst>
      <p:ext uri="{BB962C8B-B14F-4D97-AF65-F5344CB8AC3E}">
        <p14:creationId xmlns:p14="http://schemas.microsoft.com/office/powerpoint/2010/main" val="2688126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8856984" cy="6247864"/>
          </a:xfrm>
          <a:prstGeom prst="rect">
            <a:avLst/>
          </a:prstGeom>
        </p:spPr>
        <p:txBody>
          <a:bodyPr wrap="square">
            <a:spAutoFit/>
          </a:bodyPr>
          <a:lstStyle/>
          <a:p>
            <a:r>
              <a:rPr lang="ru-RU" sz="2000" b="1" i="1" dirty="0"/>
              <a:t>Упражнение 3.</a:t>
            </a:r>
            <a:r>
              <a:rPr lang="ru-RU" sz="2000" b="1" dirty="0"/>
              <a:t> </a:t>
            </a:r>
            <a:r>
              <a:rPr lang="ru-RU" sz="2000" b="1" i="1" dirty="0"/>
              <a:t>Игра «Чем мы похожи?»</a:t>
            </a:r>
            <a:endParaRPr lang="ru-RU" sz="2000" b="1" dirty="0"/>
          </a:p>
          <a:p>
            <a:r>
              <a:rPr lang="ru-RU" sz="2000" dirty="0"/>
              <a:t>Участники передают Символ слова справа налево и обращаются к соседу с утверждением: «мы с тобой похожи тем, что …». Обращается внимание на зрительный контакт, общение на одном уровне, принимают или не принимают комплименты, получают ли поддержку, проявляют ли искренний интерес к человеку.</a:t>
            </a:r>
          </a:p>
          <a:p>
            <a:r>
              <a:rPr lang="ru-RU" sz="2000" dirty="0"/>
              <a:t>Время – 5 минут.</a:t>
            </a:r>
          </a:p>
          <a:p>
            <a:r>
              <a:rPr lang="ru-RU" sz="2000" b="1" i="1" dirty="0"/>
              <a:t>Упражнение 4.</a:t>
            </a:r>
            <a:r>
              <a:rPr lang="ru-RU" sz="2000" b="1" dirty="0"/>
              <a:t> </a:t>
            </a:r>
            <a:r>
              <a:rPr lang="ru-RU" sz="2000" b="1" i="1" dirty="0"/>
              <a:t>Установление групповых правил</a:t>
            </a:r>
            <a:endParaRPr lang="ru-RU" sz="2000" b="1" dirty="0"/>
          </a:p>
          <a:p>
            <a:r>
              <a:rPr lang="ru-RU" sz="2000" dirty="0"/>
              <a:t>Ведущий: теперь нам важно установить правила нашего группового общения, чтобы всем было комфортно. Как вы считаете, ребята, какие правила нам в этом помогут? Что вы предложите? (например, слушать и не перебивать; соблюдать конфиденциальность; говорить в круг; выключать звук телефонов и не пользоваться ими; говорит тот, у кого в руках игрушка и т.д.). В конце упражнения правила принимаются участниками и записываются на большом листе бумаги.</a:t>
            </a:r>
          </a:p>
          <a:p>
            <a:r>
              <a:rPr lang="ru-RU" sz="2000" dirty="0"/>
              <a:t>Время – 15 минут.</a:t>
            </a:r>
          </a:p>
          <a:p>
            <a:r>
              <a:rPr lang="ru-RU" sz="2000" b="1" i="1" dirty="0"/>
              <a:t>Упражнение 5. Просмотр мультфильма «О птичках»</a:t>
            </a:r>
            <a:endParaRPr lang="ru-RU" sz="2000" b="1" dirty="0"/>
          </a:p>
          <a:p>
            <a:r>
              <a:rPr lang="ru-RU" sz="2000" dirty="0"/>
              <a:t>Обсуждение: как мы можем приобщить этот мультфильм к интернет-зависимости?</a:t>
            </a:r>
          </a:p>
          <a:p>
            <a:r>
              <a:rPr lang="ru-RU" sz="2000" dirty="0"/>
              <a:t>Время – </a:t>
            </a:r>
            <a:r>
              <a:rPr lang="en-US" sz="2000" dirty="0"/>
              <a:t>7</a:t>
            </a:r>
            <a:r>
              <a:rPr lang="ru-RU" sz="2000" dirty="0"/>
              <a:t> минут.</a:t>
            </a:r>
          </a:p>
        </p:txBody>
      </p:sp>
    </p:spTree>
    <p:extLst>
      <p:ext uri="{BB962C8B-B14F-4D97-AF65-F5344CB8AC3E}">
        <p14:creationId xmlns:p14="http://schemas.microsoft.com/office/powerpoint/2010/main" val="1454412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9144000" cy="6771084"/>
          </a:xfrm>
          <a:prstGeom prst="rect">
            <a:avLst/>
          </a:prstGeom>
        </p:spPr>
        <p:txBody>
          <a:bodyPr wrap="square">
            <a:spAutoFit/>
          </a:bodyPr>
          <a:lstStyle/>
          <a:p>
            <a:r>
              <a:rPr lang="ru-RU" b="1" i="1" dirty="0"/>
              <a:t>Упражнение 6. Рассказ об интернет-зависимости, причинах. </a:t>
            </a:r>
            <a:endParaRPr lang="ru-RU" b="1" dirty="0"/>
          </a:p>
          <a:p>
            <a:r>
              <a:rPr lang="ru-RU" dirty="0"/>
              <a:t>Из </a:t>
            </a:r>
            <a:r>
              <a:rPr lang="ru-RU" dirty="0" err="1"/>
              <a:t>педчтений</a:t>
            </a:r>
            <a:r>
              <a:rPr lang="ru-RU" dirty="0"/>
              <a:t> 1. Обсуждение, каждый делится своими мыслями.</a:t>
            </a:r>
            <a:r>
              <a:rPr lang="ru-RU" i="1" dirty="0"/>
              <a:t> </a:t>
            </a:r>
            <a:r>
              <a:rPr lang="ru-RU" dirty="0"/>
              <a:t>Демонстрация пирамиды </a:t>
            </a:r>
            <a:r>
              <a:rPr lang="ru-RU" dirty="0" err="1"/>
              <a:t>Маслоу</a:t>
            </a:r>
            <a:r>
              <a:rPr lang="ru-RU" dirty="0"/>
              <a:t>.</a:t>
            </a:r>
          </a:p>
          <a:p>
            <a:r>
              <a:rPr lang="ru-RU" dirty="0"/>
              <a:t>Время - 25 минут.</a:t>
            </a:r>
          </a:p>
          <a:p>
            <a:r>
              <a:rPr lang="ru-RU" b="1" i="1" dirty="0"/>
              <a:t>Упражнение 7. Игра на сотрудничество «Общая нога»</a:t>
            </a:r>
            <a:endParaRPr lang="ru-RU" b="1" dirty="0"/>
          </a:p>
          <a:p>
            <a:r>
              <a:rPr lang="ru-RU" dirty="0"/>
              <a:t>Ребята объединяются в 2 команды. Встают в линию, ноги и колени прижимают друг к другу. Нужно всем одновременно пройти дистанцию 2 метра на скорость. Определяется команда-победитель.</a:t>
            </a:r>
          </a:p>
          <a:p>
            <a:r>
              <a:rPr lang="ru-RU" dirty="0"/>
              <a:t>Время – 10 минут.</a:t>
            </a:r>
          </a:p>
          <a:p>
            <a:r>
              <a:rPr lang="ru-RU" b="1" i="1" dirty="0"/>
              <a:t>Упражнение 8. Техника «Стул» (по С. Зыкину)</a:t>
            </a:r>
            <a:endParaRPr lang="ru-RU" b="1" dirty="0"/>
          </a:p>
          <a:p>
            <a:r>
              <a:rPr lang="ru-RU" dirty="0"/>
              <a:t>Сегодня мы с вами много говорили о важности поддержки друг для друга. Давайте это продемонстрируем на деле.</a:t>
            </a:r>
          </a:p>
          <a:p>
            <a:r>
              <a:rPr lang="ru-RU" dirty="0"/>
              <a:t>Встаньте в ряд, повернитесь направо, положите руки на плечи соседу через одного. То, что вы будете делать, у вас обязательно получится, если будете уверены. Сейчас садитесь друг другу на колени, 3-4! Доверяйте себе и партнеру, у вас всё получится! Садимся еще раз, 3-4! Поднимите руки вверх и похлопайте! (Этот процесс можно сфотографировать). </a:t>
            </a:r>
          </a:p>
          <a:p>
            <a:r>
              <a:rPr lang="ru-RU" dirty="0"/>
              <a:t>Друзья, в команде никаких опор не нужно. Каждая команда самодостаточна, каждый поддерживает другого. Так мы постепенно становимся единым целым.</a:t>
            </a:r>
          </a:p>
          <a:p>
            <a:r>
              <a:rPr lang="ru-RU" dirty="0"/>
              <a:t>Время – 5 минут.</a:t>
            </a:r>
            <a:endParaRPr lang="en-US" dirty="0"/>
          </a:p>
          <a:p>
            <a:r>
              <a:rPr lang="ru-RU" b="1" i="1" dirty="0"/>
              <a:t>Упражнение 9. </a:t>
            </a:r>
            <a:r>
              <a:rPr lang="ru-RU" b="1" i="1" dirty="0" err="1"/>
              <a:t>Шеринг</a:t>
            </a:r>
            <a:r>
              <a:rPr lang="ru-RU" b="1" i="1" dirty="0"/>
              <a:t>-завершение первого дня</a:t>
            </a:r>
          </a:p>
          <a:p>
            <a:r>
              <a:rPr lang="ru-RU" dirty="0"/>
              <a:t>Вопросы: Что нового узнали о себе? Что понравилось, что не понравилось? Какие впечатления, эмоции от работы?</a:t>
            </a:r>
          </a:p>
          <a:p>
            <a:r>
              <a:rPr lang="ru-RU" dirty="0"/>
              <a:t>Время – 15 минут.</a:t>
            </a:r>
          </a:p>
          <a:p>
            <a:endParaRPr lang="ru-RU" sz="2000" dirty="0"/>
          </a:p>
        </p:txBody>
      </p:sp>
    </p:spTree>
    <p:extLst>
      <p:ext uri="{BB962C8B-B14F-4D97-AF65-F5344CB8AC3E}">
        <p14:creationId xmlns:p14="http://schemas.microsoft.com/office/powerpoint/2010/main" val="401264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9144000" cy="6771084"/>
          </a:xfrm>
          <a:prstGeom prst="rect">
            <a:avLst/>
          </a:prstGeom>
        </p:spPr>
        <p:txBody>
          <a:bodyPr wrap="square">
            <a:spAutoFit/>
          </a:bodyPr>
          <a:lstStyle/>
          <a:p>
            <a:r>
              <a:rPr lang="ru-RU" b="1" i="1" dirty="0"/>
              <a:t>Встреча 2. Тема «Я среди других»</a:t>
            </a:r>
            <a:endParaRPr lang="ru-RU" dirty="0"/>
          </a:p>
          <a:p>
            <a:r>
              <a:rPr lang="ru-RU" b="1" i="1" dirty="0"/>
              <a:t>Упражнение 1. </a:t>
            </a:r>
            <a:r>
              <a:rPr lang="ru-RU" b="1" i="1" dirty="0" err="1"/>
              <a:t>Шеринг</a:t>
            </a:r>
            <a:r>
              <a:rPr lang="ru-RU" b="1" i="1" dirty="0"/>
              <a:t> «Хорошие новости»</a:t>
            </a:r>
            <a:endParaRPr lang="ru-RU" b="1" dirty="0"/>
          </a:p>
          <a:p>
            <a:r>
              <a:rPr lang="ru-RU" dirty="0"/>
              <a:t>Время – 10 минут.</a:t>
            </a:r>
          </a:p>
          <a:p>
            <a:r>
              <a:rPr lang="ru-RU" b="1" i="1" dirty="0"/>
              <a:t>Упражнение 2. Игра на приветствие «Восточный базар»</a:t>
            </a:r>
            <a:endParaRPr lang="ru-RU" b="1" dirty="0"/>
          </a:p>
          <a:p>
            <a:r>
              <a:rPr lang="ru-RU" dirty="0"/>
              <a:t>Каждому раздаются 7 листиков, на которых необходимо разборчиво написать свое имя и каждую записку сложить текстом внутрь несколько раз, чтобы не было видно имени. Листики сдаются, в стеклянной вазе перемешиваются и каждый берет по 7 листов. В течение следующих 3 минут участникам необходимо собрать 7 своих листов. Кто первый выполнит задание и подойдет к ведущему, будет считаться победителем.</a:t>
            </a:r>
          </a:p>
          <a:p>
            <a:r>
              <a:rPr lang="ru-RU" dirty="0"/>
              <a:t>Обсуждение: - Что вам позволило/не позволило быстро справиться с заданием? Какие стратегии поведения использовал каждый участник? (уговор, спор, обмен) Как договаривались? Время – 20 минут.</a:t>
            </a:r>
          </a:p>
          <a:p>
            <a:r>
              <a:rPr lang="ru-RU" b="1" i="1" dirty="0"/>
              <a:t>Упражнение 3. Игра «Барахолка» </a:t>
            </a:r>
            <a:endParaRPr lang="ru-RU" b="1" dirty="0"/>
          </a:p>
          <a:p>
            <a:r>
              <a:rPr lang="ru-RU" dirty="0"/>
              <a:t>Ведущий показывает слайд с набором предметов. Участники выбирают один предмет. </a:t>
            </a:r>
          </a:p>
          <a:p>
            <a:r>
              <a:rPr lang="ru-RU" dirty="0"/>
              <a:t>Ведущий дает слово каждому по очереди. Участник называет свое имя и выбранный предмет. А далее начинается игра в ассоциации – они отвечают на три вопроса:</a:t>
            </a:r>
          </a:p>
          <a:p>
            <a:r>
              <a:rPr lang="ru-RU" dirty="0"/>
              <a:t>-Почему я выбрал этот предмет?</a:t>
            </a:r>
          </a:p>
          <a:p>
            <a:r>
              <a:rPr lang="ru-RU" dirty="0"/>
              <a:t>-Какое отношение этот выбор имеет ко мне?</a:t>
            </a:r>
          </a:p>
          <a:p>
            <a:r>
              <a:rPr lang="ru-RU" dirty="0"/>
              <a:t>-Какое отношение этот предмет имеет к теме тренинга? </a:t>
            </a:r>
          </a:p>
          <a:p>
            <a:r>
              <a:rPr lang="ru-RU" dirty="0"/>
              <a:t>Ограничивать свою фантазию не рекомендуется! Чем смелее будет связь, тем интереснее. Отвечая на эти вопросы и слушая ответы других, участники получают новые знания о себе и других. Далее происходит обсуждение целей общения, что помогает и мешает в общении. Время - 20 минут.</a:t>
            </a:r>
          </a:p>
          <a:p>
            <a:endParaRPr lang="ru-RU" sz="2000" dirty="0"/>
          </a:p>
        </p:txBody>
      </p:sp>
    </p:spTree>
    <p:extLst>
      <p:ext uri="{BB962C8B-B14F-4D97-AF65-F5344CB8AC3E}">
        <p14:creationId xmlns:p14="http://schemas.microsoft.com/office/powerpoint/2010/main" val="169443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
            <a:ext cx="9144000" cy="7325082"/>
          </a:xfrm>
          <a:prstGeom prst="rect">
            <a:avLst/>
          </a:prstGeom>
        </p:spPr>
        <p:txBody>
          <a:bodyPr wrap="square">
            <a:spAutoFit/>
          </a:bodyPr>
          <a:lstStyle/>
          <a:p>
            <a:r>
              <a:rPr lang="ru-RU" b="1" i="1" dirty="0"/>
              <a:t>Упражнение 4. Рассказ о потребностях подростков, приводящих к интернет-зависимости</a:t>
            </a:r>
            <a:endParaRPr lang="ru-RU" b="1" dirty="0"/>
          </a:p>
          <a:p>
            <a:r>
              <a:rPr lang="ru-RU" dirty="0"/>
              <a:t>Материал из </a:t>
            </a:r>
            <a:r>
              <a:rPr lang="ru-RU" dirty="0" err="1"/>
              <a:t>педчтений</a:t>
            </a:r>
            <a:r>
              <a:rPr lang="ru-RU" dirty="0"/>
              <a:t> 1. Обсуждение. Время – 20 минут.</a:t>
            </a:r>
          </a:p>
          <a:p>
            <a:r>
              <a:rPr lang="ru-RU" b="1" i="1" dirty="0"/>
              <a:t>Упражнение 5. Просмотр мультфильма «Мы сами создаем мир вокруг себя»</a:t>
            </a:r>
            <a:endParaRPr lang="ru-RU" b="1" dirty="0"/>
          </a:p>
          <a:p>
            <a:r>
              <a:rPr lang="ru-RU" dirty="0"/>
              <a:t>Обсуждение увиденного. Время – 15 минут.</a:t>
            </a:r>
          </a:p>
          <a:p>
            <a:r>
              <a:rPr lang="ru-RU" b="1" i="1" dirty="0"/>
              <a:t>Упражнение 6. Игра Вавилонская башня</a:t>
            </a:r>
            <a:endParaRPr lang="ru-RU" b="1" dirty="0"/>
          </a:p>
          <a:p>
            <a:r>
              <a:rPr lang="ru-RU" dirty="0"/>
              <a:t>Для этой игры нам нужно 2 ватмана. Участники тренинга распределяются на 2 команды. В каждой команде выбирается один человек, который будет рисовать картину по невербальным подсказкам остальной команды (жестами, мимикой, телом). Ему таким образом пытаются объяснить, что и где расположено. Для каждой команды предусмотрено 6 заданий. Главная цель - совместно нарисовать Вавилонскую башню. </a:t>
            </a:r>
          </a:p>
          <a:p>
            <a:r>
              <a:rPr lang="ru-RU" b="1" dirty="0"/>
              <a:t>Башня должна иметь 10 этажей</a:t>
            </a:r>
          </a:p>
          <a:p>
            <a:r>
              <a:rPr lang="ru-RU" b="1" dirty="0"/>
              <a:t>Над башней светит солнце</a:t>
            </a:r>
          </a:p>
          <a:p>
            <a:r>
              <a:rPr lang="ru-RU" b="1" dirty="0"/>
              <a:t>Вся башня имеет коричневый контур</a:t>
            </a:r>
          </a:p>
          <a:p>
            <a:r>
              <a:rPr lang="ru-RU" b="1" dirty="0"/>
              <a:t>Мимо башни пролетают две птицы</a:t>
            </a:r>
          </a:p>
          <a:p>
            <a:r>
              <a:rPr lang="ru-RU" b="1" dirty="0"/>
              <a:t>Над башней развивается синий флаг</a:t>
            </a:r>
          </a:p>
          <a:p>
            <a:r>
              <a:rPr lang="ru-RU" b="1" dirty="0"/>
              <a:t>В башне всего 6 окон</a:t>
            </a:r>
          </a:p>
          <a:p>
            <a:r>
              <a:rPr lang="ru-RU" dirty="0"/>
              <a:t>Обсуждение : Трудно ли было выполнять задание? Что показалось наиболее трудным? </a:t>
            </a:r>
          </a:p>
          <a:p>
            <a:r>
              <a:rPr lang="ru-RU" dirty="0"/>
              <a:t>-Успешно ли было взаимодействие в группах? Почему?  Кто был лидером в вашей команде? Кто был менее активным в твоей команде? Кто принес меньше всего </a:t>
            </a:r>
          </a:p>
          <a:p>
            <a:r>
              <a:rPr lang="ru-RU" dirty="0"/>
              <a:t>«пользы» команде? Кто предложил больше всего идей команде? Кто был инициатором идей? Время – 25 минут.</a:t>
            </a:r>
          </a:p>
          <a:p>
            <a:endParaRPr lang="ru-RU" dirty="0"/>
          </a:p>
          <a:p>
            <a:r>
              <a:rPr lang="ru-RU" b="1" i="1" dirty="0"/>
              <a:t>Упражнение 7. </a:t>
            </a:r>
            <a:r>
              <a:rPr lang="ru-RU" b="1" i="1" dirty="0" err="1"/>
              <a:t>Шеринг</a:t>
            </a:r>
            <a:r>
              <a:rPr lang="ru-RU" b="1" i="1" dirty="0"/>
              <a:t>-завершение второго дня</a:t>
            </a:r>
            <a:endParaRPr lang="ru-RU" b="1" dirty="0"/>
          </a:p>
          <a:p>
            <a:endParaRPr lang="ru-RU" dirty="0"/>
          </a:p>
          <a:p>
            <a:endParaRPr lang="ru-RU" sz="2000" dirty="0"/>
          </a:p>
        </p:txBody>
      </p:sp>
    </p:spTree>
    <p:extLst>
      <p:ext uri="{BB962C8B-B14F-4D97-AF65-F5344CB8AC3E}">
        <p14:creationId xmlns:p14="http://schemas.microsoft.com/office/powerpoint/2010/main" val="25193434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c5ff40a91f3891e785b6855043e19d044351"/>
</p:tagLst>
</file>

<file path=ppt/theme/theme1.xml><?xml version="1.0" encoding="utf-8"?>
<a:theme xmlns:a="http://schemas.openxmlformats.org/drawingml/2006/main" name="Тема Office">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TotalTime>
  <Words>2258</Words>
  <Application>Microsoft Office PowerPoint</Application>
  <PresentationFormat>Экран (4:3)</PresentationFormat>
  <Paragraphs>203</Paragraphs>
  <Slides>18</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4" baseType="lpstr">
      <vt:lpstr>Arial</vt:lpstr>
      <vt:lpstr>Calibri</vt:lpstr>
      <vt:lpstr>Times New Roman</vt:lpstr>
      <vt:lpstr>Wingdings</vt:lpstr>
      <vt:lpstr>Тема Office</vt:lpstr>
      <vt:lpstr>Документ</vt:lpstr>
      <vt:lpstr>Презентация тренинга по профилактике интернет-зависимости старших подростков в рамках МИП «Не проиграй жизнь»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Что помогает и мешает в общении?</vt:lpstr>
      <vt:lpstr>ЭХО-техника</vt:lpstr>
    </vt:vector>
  </TitlesOfParts>
  <Company>http://presentation-creation.ru/powerpoint-templates.html</Company>
  <LinksUpToDate>false</LinksUpToDate>
  <SharedDoc>false</SharedDoc>
  <HyperlinkBase>http://presentation-creation.ru/powerpoint-templates.html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Красочный абстрактный фон - шаблон презентации с сайта http://presentation-creation.ru</dc:title>
  <dc:creator>obstinate</dc:creator>
  <dc:description>Шаблон презентации с сайта http://presentation-creation.ru/</dc:description>
  <cp:lastModifiedBy>Татьяна Харченко</cp:lastModifiedBy>
  <cp:revision>49</cp:revision>
  <dcterms:created xsi:type="dcterms:W3CDTF">2017-10-03T10:03:42Z</dcterms:created>
  <dcterms:modified xsi:type="dcterms:W3CDTF">2022-12-20T07:15:31Z</dcterms:modified>
</cp:coreProperties>
</file>