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76" r:id="rId4"/>
    <p:sldId id="277" r:id="rId5"/>
    <p:sldId id="263" r:id="rId6"/>
    <p:sldId id="278" r:id="rId7"/>
    <p:sldId id="279" r:id="rId8"/>
    <p:sldId id="280" r:id="rId9"/>
    <p:sldId id="281" r:id="rId10"/>
    <p:sldId id="283" r:id="rId11"/>
    <p:sldId id="282" r:id="rId12"/>
    <p:sldId id="27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5" autoAdjust="0"/>
  </p:normalViewPr>
  <p:slideViewPr>
    <p:cSldViewPr snapToGrid="0">
      <p:cViewPr>
        <p:scale>
          <a:sx n="90" d="100"/>
          <a:sy n="90" d="100"/>
        </p:scale>
        <p:origin x="-125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E337EE-1DDC-4612-9D24-EEE03BC7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8C441D7-3C7C-447A-BBE1-5FA9C7B50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7225"/>
            <a:ext cx="10515600" cy="4351338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3pPr>
              <a:defRPr b="0">
                <a:solidFill>
                  <a:schemeClr val="accent1"/>
                </a:solidFill>
              </a:defRPr>
            </a:lvl3pPr>
            <a:lvl4pPr>
              <a:defRPr b="0">
                <a:solidFill>
                  <a:schemeClr val="accent1"/>
                </a:solidFill>
              </a:defRPr>
            </a:lvl4pPr>
            <a:lvl5pPr>
              <a:defRPr b="0"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D4DD3DF-47D2-4244-9792-12CE4D37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45E88ED-267A-406F-8814-D64DEA1F9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95C3D36-61B4-4111-AC83-C3795B4B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49CBE03-2ADF-450F-9675-03EC256F65AF}"/>
              </a:ext>
            </a:extLst>
          </p:cNvPr>
          <p:cNvSpPr/>
          <p:nvPr userDrawn="1"/>
        </p:nvSpPr>
        <p:spPr>
          <a:xfrm>
            <a:off x="11031794" y="-707923"/>
            <a:ext cx="1710812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45FEC3FF-D2E9-481A-ACBC-53AC48521444}"/>
              </a:ext>
            </a:extLst>
          </p:cNvPr>
          <p:cNvSpPr/>
          <p:nvPr userDrawn="1"/>
        </p:nvSpPr>
        <p:spPr>
          <a:xfrm rot="16200000">
            <a:off x="4231790" y="-2496651"/>
            <a:ext cx="90486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344DC8E-DBB1-4521-B17B-AD7A7C576C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BF991ED-D009-4F33-823F-3A146B799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4A8B54-1575-4378-A084-65830E2A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EA3AF89-A79E-4632-89EC-9A4B3535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842F16A-CC16-411F-AB10-DD5D1159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A7987F-C5EA-438F-BD7E-8D303911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80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55F1006-7188-498C-ABBF-80587A3CC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7CAAA22-0748-44B2-95C1-E3606572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0774E4D-3F92-4FAA-8349-F6D45C08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46F7DFC-34D2-47BD-A449-1F12C2DF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41A6785-23BF-4FE0-B9C7-4E3C5F7F6B19}"/>
              </a:ext>
            </a:extLst>
          </p:cNvPr>
          <p:cNvSpPr/>
          <p:nvPr userDrawn="1"/>
        </p:nvSpPr>
        <p:spPr>
          <a:xfrm>
            <a:off x="8966200" y="-707923"/>
            <a:ext cx="3225800" cy="8554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B394F0B6-9856-44D2-9805-66B694DE2C26}"/>
              </a:ext>
            </a:extLst>
          </p:cNvPr>
          <p:cNvSpPr/>
          <p:nvPr userDrawn="1"/>
        </p:nvSpPr>
        <p:spPr>
          <a:xfrm>
            <a:off x="-368300" y="4686300"/>
            <a:ext cx="2578100" cy="25781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70D0A806-BB3B-4E85-8C57-B9B390906F6A}"/>
              </a:ext>
            </a:extLst>
          </p:cNvPr>
          <p:cNvSpPr/>
          <p:nvPr userDrawn="1"/>
        </p:nvSpPr>
        <p:spPr>
          <a:xfrm>
            <a:off x="-187326" y="5659437"/>
            <a:ext cx="1381125" cy="1381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E49146E-E334-4E17-96BB-AEB6B0141397}"/>
              </a:ext>
            </a:extLst>
          </p:cNvPr>
          <p:cNvSpPr/>
          <p:nvPr userDrawn="1"/>
        </p:nvSpPr>
        <p:spPr>
          <a:xfrm>
            <a:off x="9118600" y="-555523"/>
            <a:ext cx="3225800" cy="85540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93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4A3671-D70D-4846-A00D-D451CC45D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978F876-D852-4E29-A439-4A96013AA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F3E4988-A050-44F9-8CDD-B99FEE1FC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B29F515-61FC-4696-9DBE-C3EE88BB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523E599-4964-4661-B895-F15D49D3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444141B-6E20-42C1-A083-D0371C7F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32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35B16F-47D8-43EB-9F03-B3ACD863D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3D8F048-D987-4AFF-A795-6F700E92B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BA324EF-75CB-4183-A85B-AD7BDD2D7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00D5C6B-EB08-465F-984C-82BB28644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F6BF5B3-E575-4778-951F-B85DDAFB1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F580A43-90A9-4F74-9CEA-78DC0914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082B72D-A421-4731-A1B3-4B3F7B15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E7E0AB1-8C34-4787-A417-D8024485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5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638900-AEB2-4230-9726-FC3E1A82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5A991F4-A55E-4763-85B2-BCF817E0F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2418399-BB26-4B5F-AE06-073556FF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600C12F-25DD-409F-A773-01449550B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0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8D4BDE5-0371-459D-9B04-EC35D079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2AD7312-632A-48EA-9CD9-4C1F9B3E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B9392F6-5A18-4C8F-94AC-EE4481D76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5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6902DB-6786-4EC8-841C-442CE7C5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2D0E0AD-9CDE-4B68-B397-28CF6A3BB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2FB86FE-73E5-4676-9540-C4530EC06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9BF0736-3C77-4656-9517-532D8B4F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669D685-6A52-4572-A0D6-C0059AC9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3A8EB1A-AC6D-428E-B0D1-CF9A7622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4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B2F2F-88ED-4374-94A7-62F66BCDF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E968185-D0D5-4204-98C8-EE5D53385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1E72D50-BFF9-4173-ABD2-4EC13B94B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93727AD-9A27-4C72-9887-E950A1F3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EC7B91B-1762-407F-A127-DE1DCC62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F9B9FBD-B522-4123-A0F9-BFF6E77F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0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E666AC-8030-4AC8-BD2D-177E2E60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74D5522-45B7-4992-826F-6AF937AAF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F30567A-7DA1-430D-84F6-D7275133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318EBEF-8A21-4561-832D-24C58134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0DEFF5-DC16-4E1D-99A4-EA87D703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6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38E9D2-AC3C-4712-9A37-752F16DB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23DA045-D354-445D-BE18-3E16A1484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148A85-0285-419E-9BCD-D8E30563A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5CFB-1053-4ABD-8AE7-93CBC6C0D1C1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9AA4832-14D7-456F-8D8A-08F55C337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265C6DE-1236-408E-A547-97410DDD6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1B2D-D15D-440D-8A9B-646BA581E9FF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2"/>
            <a:extLst>
              <a:ext uri="{FF2B5EF4-FFF2-40B4-BE49-F238E27FC236}">
                <a16:creationId xmlns="" xmlns:a16="http://schemas.microsoft.com/office/drawing/2014/main" id="{A3D3FC47-1965-4ADE-8DCB-5A97BFA1FA8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13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hyperlink" Target="https://shkola30.ucoz.ru/2015/nastolnaja_kniga_po_inkljuz-obr.pdf" TargetMode="External"/><Relationship Id="rId4" Type="http://schemas.openxmlformats.org/officeDocument/2006/relationships/hyperlink" Target="https://psyjournals.ru/journals/cpse/archive/2015_n4/cpse_2015_n4_Demjanchuk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jpeg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8.jpeg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A342B6-92C8-4F2C-9F6D-B8ACADD0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8264853" cy="2852737"/>
          </a:xfrm>
        </p:spPr>
        <p:txBody>
          <a:bodyPr anchor="t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ПСИХОЛОГИЧЕСКИЕ ПРОБЛЕМЫ УЧИТЕЛЕЙ В ИНКЛЮЗИВНОМ ОБРАЗОВАНИИ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501D56D-9332-4767-8E7D-C86E8677B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44110" y="4589463"/>
            <a:ext cx="6858000" cy="1500187"/>
          </a:xfrm>
        </p:spPr>
        <p:txBody>
          <a:bodyPr>
            <a:normAutofit/>
          </a:bodyPr>
          <a:lstStyle/>
          <a:p>
            <a:r>
              <a:rPr lang="ru-RU" b="1" dirty="0"/>
              <a:t>Азлецкая Елена Николаевна</a:t>
            </a:r>
            <a:r>
              <a:rPr lang="ru-RU" dirty="0"/>
              <a:t>, </a:t>
            </a:r>
            <a:r>
              <a:rPr lang="ru-RU" dirty="0" smtClean="0"/>
              <a:t>доцент, кандидат </a:t>
            </a:r>
            <a:r>
              <a:rPr lang="ru-RU" dirty="0"/>
              <a:t>психологических наук, </a:t>
            </a:r>
            <a:r>
              <a:rPr lang="ru-RU" dirty="0" smtClean="0"/>
              <a:t>доцент </a:t>
            </a:r>
            <a:r>
              <a:rPr lang="ru-RU" dirty="0"/>
              <a:t>кафедры педагогики психологии факультета педагогики, </a:t>
            </a:r>
            <a:r>
              <a:rPr lang="ru-RU" dirty="0" smtClean="0"/>
              <a:t>психологии</a:t>
            </a:r>
            <a:r>
              <a:rPr lang="ru-RU" dirty="0"/>
              <a:t>, коммуникативистики  ФГБОУ ВО «КубГУ»</a:t>
            </a:r>
          </a:p>
        </p:txBody>
      </p:sp>
    </p:spTree>
    <p:extLst>
      <p:ext uri="{BB962C8B-B14F-4D97-AF65-F5344CB8AC3E}">
        <p14:creationId xmlns:p14="http://schemas.microsoft.com/office/powerpoint/2010/main" val="293806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630512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 РОЛИ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ЛИЧНОСТНЫХ ХАРАКТЕРИСТИК ПЕДАГОГА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433833" y="241707"/>
            <a:ext cx="2313639" cy="197643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3683" y="2538247"/>
            <a:ext cx="10263351" cy="374031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ВАЖНО!!!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ментальность </a:t>
            </a:r>
            <a:r>
              <a:rPr lang="ru-RU" dirty="0" smtClean="0">
                <a:solidFill>
                  <a:schemeClr val="tx1"/>
                </a:solidFill>
              </a:rPr>
              <a:t>- совокупность </a:t>
            </a:r>
            <a:r>
              <a:rPr lang="ru-RU" dirty="0">
                <a:solidFill>
                  <a:schemeClr val="tx1"/>
                </a:solidFill>
              </a:rPr>
              <a:t>определенных социально-психологических </a:t>
            </a:r>
            <a:r>
              <a:rPr lang="ru-RU" dirty="0" smtClean="0">
                <a:solidFill>
                  <a:schemeClr val="tx1"/>
                </a:solidFill>
              </a:rPr>
              <a:t>установок;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ценностные </a:t>
            </a:r>
            <a:r>
              <a:rPr lang="ru-RU" dirty="0" smtClean="0">
                <a:solidFill>
                  <a:schemeClr val="tx1"/>
                </a:solidFill>
              </a:rPr>
              <a:t>ориентации; </a:t>
            </a: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особенности восприятия </a:t>
            </a:r>
            <a:r>
              <a:rPr lang="ru-RU" dirty="0">
                <a:solidFill>
                  <a:schemeClr val="tx1"/>
                </a:solidFill>
              </a:rPr>
              <a:t>и осмысления действительности, </a:t>
            </a:r>
            <a:r>
              <a:rPr lang="ru-RU" dirty="0" smtClean="0">
                <a:solidFill>
                  <a:schemeClr val="tx1"/>
                </a:solidFill>
              </a:rPr>
              <a:t>отражающие </a:t>
            </a:r>
            <a:r>
              <a:rPr lang="ru-RU" dirty="0">
                <a:solidFill>
                  <a:schemeClr val="tx1"/>
                </a:solidFill>
              </a:rPr>
              <a:t>отношение человека к миру и </a:t>
            </a:r>
            <a:r>
              <a:rPr lang="ru-RU" dirty="0" smtClean="0">
                <a:solidFill>
                  <a:schemeClr val="tx1"/>
                </a:solidFill>
              </a:rPr>
              <a:t>определяющие </a:t>
            </a:r>
            <a:r>
              <a:rPr lang="ru-RU" dirty="0">
                <a:solidFill>
                  <a:schemeClr val="tx1"/>
                </a:solidFill>
              </a:rPr>
              <a:t>его выбор способа поведения в повседневных жизненных ситуациях.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User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631" y="1365656"/>
            <a:ext cx="2686050" cy="1704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8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047187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РЕКОМЕНДУЕМЫЙ СПИСОК ЛИТЕРАТУРЫ</a:t>
            </a:r>
            <a:endParaRPr lang="ru-RU" sz="2800" b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433833" y="241707"/>
            <a:ext cx="2313639" cy="197643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3684" y="2333296"/>
            <a:ext cx="9960140" cy="4375847"/>
          </a:xfrm>
        </p:spPr>
        <p:txBody>
          <a:bodyPr>
            <a:normAutofit fontScale="55000" lnSpcReduction="20000"/>
          </a:bodyPr>
          <a:lstStyle/>
          <a:p>
            <a:pPr marL="361950" lvl="0" indent="-36195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Алехина С. В. Педагог инклюзивной школы. Новый тип профессионализма / С. В. Алехина // Образование в Кировской области. — 2015. — № 1. — С. 13–20. </a:t>
            </a:r>
          </a:p>
          <a:p>
            <a:pPr marL="361950" lvl="0" indent="-36195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Алехина С.В. Силантьева Т.А. Поддержка учителя в инклюзивном образовании [Электронный ресурс] // Современная зарубежная психология. 2014. Т.3. №3. С.5–15.</a:t>
            </a:r>
          </a:p>
          <a:p>
            <a:pPr marL="361950" lvl="0" indent="-361950">
              <a:lnSpc>
                <a:spcPct val="120000"/>
              </a:lnSpc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Барбашова</a:t>
            </a:r>
            <a:r>
              <a:rPr lang="ru-RU" dirty="0">
                <a:solidFill>
                  <a:schemeClr val="tx1"/>
                </a:solidFill>
              </a:rPr>
              <a:t> Л. И. Развитие профессионально-ценностных ориентаций в педагогической деятельности учителя / Л. И. </a:t>
            </a:r>
            <a:r>
              <a:rPr lang="ru-RU" dirty="0" err="1">
                <a:solidFill>
                  <a:schemeClr val="tx1"/>
                </a:solidFill>
              </a:rPr>
              <a:t>Барбашова</a:t>
            </a:r>
            <a:r>
              <a:rPr lang="ru-RU" dirty="0">
                <a:solidFill>
                  <a:schemeClr val="tx1"/>
                </a:solidFill>
              </a:rPr>
              <a:t> // Ученые записки университета им. П. Ф. Лесгафта. — 2014. — № 10 (116). — С. 176–180. </a:t>
            </a:r>
          </a:p>
          <a:p>
            <a:pPr marL="361950" lvl="0" indent="-36195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Демьянчук Р.В. Психологическая помощь педагогам с признаками эмоционального выгорания: основания и ориентиры [Электронный ресурс] // Клиническая и специальная психология. 2015. Том 4. № 4. С. 12–28. </a:t>
            </a:r>
            <a:r>
              <a:rPr lang="en-US" u="sng" dirty="0" smtClean="0">
                <a:solidFill>
                  <a:schemeClr val="tx1"/>
                </a:solidFill>
                <a:hlinkClick r:id="rId4"/>
              </a:rPr>
              <a:t>https</a:t>
            </a:r>
            <a:r>
              <a:rPr lang="ru-RU" u="sng" dirty="0">
                <a:solidFill>
                  <a:schemeClr val="tx1"/>
                </a:solidFill>
                <a:hlinkClick r:id="rId4"/>
              </a:rPr>
              <a:t>://</a:t>
            </a:r>
            <a:r>
              <a:rPr lang="en-US" u="sng" dirty="0" err="1">
                <a:solidFill>
                  <a:schemeClr val="tx1"/>
                </a:solidFill>
                <a:hlinkClick r:id="rId4"/>
              </a:rPr>
              <a:t>psyjournals</a:t>
            </a:r>
            <a:r>
              <a:rPr lang="ru-RU" u="sng" dirty="0">
                <a:solidFill>
                  <a:schemeClr val="tx1"/>
                </a:solidFill>
                <a:hlinkClick r:id="rId4"/>
              </a:rPr>
              <a:t>.</a:t>
            </a:r>
            <a:r>
              <a:rPr lang="en-US" u="sng" dirty="0" err="1">
                <a:solidFill>
                  <a:schemeClr val="tx1"/>
                </a:solidFill>
                <a:hlinkClick r:id="rId4"/>
              </a:rPr>
              <a:t>ru</a:t>
            </a:r>
            <a:r>
              <a:rPr lang="ru-RU" u="sng" dirty="0">
                <a:solidFill>
                  <a:schemeClr val="tx1"/>
                </a:solidFill>
                <a:hlinkClick r:id="rId4"/>
              </a:rPr>
              <a:t>/</a:t>
            </a:r>
            <a:r>
              <a:rPr lang="en-US" u="sng" dirty="0">
                <a:solidFill>
                  <a:schemeClr val="tx1"/>
                </a:solidFill>
                <a:hlinkClick r:id="rId4"/>
              </a:rPr>
              <a:t>journals</a:t>
            </a:r>
            <a:r>
              <a:rPr lang="ru-RU" u="sng" dirty="0">
                <a:solidFill>
                  <a:schemeClr val="tx1"/>
                </a:solidFill>
                <a:hlinkClick r:id="rId4"/>
              </a:rPr>
              <a:t>/</a:t>
            </a:r>
            <a:r>
              <a:rPr lang="en-US" u="sng" dirty="0" err="1">
                <a:solidFill>
                  <a:schemeClr val="tx1"/>
                </a:solidFill>
                <a:hlinkClick r:id="rId4"/>
              </a:rPr>
              <a:t>cpse</a:t>
            </a:r>
            <a:r>
              <a:rPr lang="ru-RU" u="sng" dirty="0">
                <a:solidFill>
                  <a:schemeClr val="tx1"/>
                </a:solidFill>
                <a:hlinkClick r:id="rId4"/>
              </a:rPr>
              <a:t>/</a:t>
            </a:r>
            <a:r>
              <a:rPr lang="en-US" u="sng" dirty="0">
                <a:solidFill>
                  <a:schemeClr val="tx1"/>
                </a:solidFill>
                <a:hlinkClick r:id="rId4"/>
              </a:rPr>
              <a:t>archive</a:t>
            </a:r>
            <a:r>
              <a:rPr lang="ru-RU" u="sng" dirty="0">
                <a:solidFill>
                  <a:schemeClr val="tx1"/>
                </a:solidFill>
                <a:hlinkClick r:id="rId4"/>
              </a:rPr>
              <a:t>/2015_</a:t>
            </a:r>
            <a:r>
              <a:rPr lang="en-US" u="sng" dirty="0">
                <a:solidFill>
                  <a:schemeClr val="tx1"/>
                </a:solidFill>
                <a:hlinkClick r:id="rId4"/>
              </a:rPr>
              <a:t>n</a:t>
            </a:r>
            <a:r>
              <a:rPr lang="ru-RU" u="sng" dirty="0">
                <a:solidFill>
                  <a:schemeClr val="tx1"/>
                </a:solidFill>
                <a:hlinkClick r:id="rId4"/>
              </a:rPr>
              <a:t>4/</a:t>
            </a:r>
            <a:r>
              <a:rPr lang="en-US" u="sng" dirty="0" err="1">
                <a:solidFill>
                  <a:schemeClr val="tx1"/>
                </a:solidFill>
                <a:hlinkClick r:id="rId4"/>
              </a:rPr>
              <a:t>cpse</a:t>
            </a:r>
            <a:r>
              <a:rPr lang="ru-RU" u="sng" dirty="0">
                <a:solidFill>
                  <a:schemeClr val="tx1"/>
                </a:solidFill>
                <a:hlinkClick r:id="rId4"/>
              </a:rPr>
              <a:t>_2015_</a:t>
            </a:r>
            <a:r>
              <a:rPr lang="en-US" u="sng" dirty="0">
                <a:solidFill>
                  <a:schemeClr val="tx1"/>
                </a:solidFill>
                <a:hlinkClick r:id="rId4"/>
              </a:rPr>
              <a:t>n</a:t>
            </a:r>
            <a:r>
              <a:rPr lang="ru-RU" u="sng" dirty="0">
                <a:solidFill>
                  <a:schemeClr val="tx1"/>
                </a:solidFill>
                <a:hlinkClick r:id="rId4"/>
              </a:rPr>
              <a:t>4_</a:t>
            </a:r>
            <a:r>
              <a:rPr lang="en-US" u="sng" dirty="0" err="1">
                <a:solidFill>
                  <a:schemeClr val="tx1"/>
                </a:solidFill>
                <a:hlinkClick r:id="rId4"/>
              </a:rPr>
              <a:t>Demjanchuk</a:t>
            </a:r>
            <a:r>
              <a:rPr lang="ru-RU" u="sng" dirty="0">
                <a:solidFill>
                  <a:schemeClr val="tx1"/>
                </a:solidFill>
                <a:hlinkClick r:id="rId4"/>
              </a:rPr>
              <a:t>.</a:t>
            </a:r>
            <a:r>
              <a:rPr lang="en-US" u="sng" dirty="0">
                <a:solidFill>
                  <a:schemeClr val="tx1"/>
                </a:solidFill>
                <a:hlinkClick r:id="rId4"/>
              </a:rPr>
              <a:t>pdf</a:t>
            </a:r>
            <a:endParaRPr lang="ru-RU" dirty="0">
              <a:solidFill>
                <a:schemeClr val="tx1"/>
              </a:solidFill>
            </a:endParaRPr>
          </a:p>
          <a:p>
            <a:pPr marL="361950" lvl="0" indent="-361950">
              <a:lnSpc>
                <a:spcPct val="120000"/>
              </a:lnSpc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Дружилов</a:t>
            </a:r>
            <a:r>
              <a:rPr lang="ru-RU" dirty="0">
                <a:solidFill>
                  <a:schemeClr val="tx1"/>
                </a:solidFill>
              </a:rPr>
              <a:t> С. А. Профессиональная компетентность и профессионализм педагога: психологический подход / С. А. </a:t>
            </a:r>
            <a:r>
              <a:rPr lang="ru-RU" dirty="0" err="1">
                <a:solidFill>
                  <a:schemeClr val="tx1"/>
                </a:solidFill>
              </a:rPr>
              <a:t>Дружилов</a:t>
            </a:r>
            <a:r>
              <a:rPr lang="ru-RU" dirty="0">
                <a:solidFill>
                  <a:schemeClr val="tx1"/>
                </a:solidFill>
              </a:rPr>
              <a:t> // Сибирь. Философия. Образование: научно-публицистический альманах. — Новокузнецк: СО РАО, ИПК, 2005. — Вып.8. — С. 26–44.</a:t>
            </a:r>
          </a:p>
          <a:p>
            <a:pPr marL="361950" lvl="0" indent="-361950">
              <a:lnSpc>
                <a:spcPct val="120000"/>
              </a:lnSpc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Староверова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М.С , Ковалев Е.В., Захарова А.В. : Инклюзивное образование. Настольная книга педагога, работающего с детьми с ОВЗ.  </a:t>
            </a:r>
            <a:r>
              <a:rPr lang="ru-RU" dirty="0" smtClean="0">
                <a:solidFill>
                  <a:schemeClr val="tx1"/>
                </a:solidFill>
              </a:rPr>
              <a:t>М. : </a:t>
            </a:r>
            <a:r>
              <a:rPr lang="ru-RU" dirty="0" err="1" smtClean="0">
                <a:solidFill>
                  <a:schemeClr val="tx1"/>
                </a:solidFill>
              </a:rPr>
              <a:t>Владос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2019 г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https</a:t>
            </a:r>
            <a:r>
              <a:rPr lang="en-US" dirty="0">
                <a:solidFill>
                  <a:schemeClr val="tx1"/>
                </a:solidFill>
                <a:hlinkClick r:id="rId5"/>
              </a:rPr>
              <a:t>://shkola30.ucoz.ru/2015/nastolnaja_kniga_po_inkljuz-obr.pdf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9218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887413"/>
            <a:ext cx="2051237" cy="13307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99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A342B6-92C8-4F2C-9F6D-B8ACADD0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82173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Благодарю за внимание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0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047187" cy="132556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Готовность педагогов к работе в условиях инклюзивного образования </a:t>
            </a:r>
            <a:endParaRPr lang="ru-RU" sz="2800" b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433833" y="241707"/>
            <a:ext cx="2313639" cy="1976437"/>
          </a:xfrm>
          <a:prstGeom prst="rect">
            <a:avLst/>
          </a:prstGeom>
        </p:spPr>
      </p:pic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554" y="1209974"/>
            <a:ext cx="1339056" cy="10081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866302"/>
              </p:ext>
            </p:extLst>
          </p:nvPr>
        </p:nvGraphicFramePr>
        <p:xfrm>
          <a:off x="197714" y="2218144"/>
          <a:ext cx="10549758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7310"/>
                <a:gridCol w="566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ПРОФЕССИОНАЛЬНАЯ ГОТОВНОСТЬ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ПСИХОЛОГИЧЕСКАЯ  ГОТОВНОСТЬ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информационная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готовность; владение педагогическими технологиями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удовлетворенность собственной педагогической деятельностью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знание основ психологии и коррекционной педагогики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мотивационные установки, нравственные принципы, ценностно-смысловые установки восприятия «другого», определяющие отношение к идеи инклюзии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знание индивидуальных отличий детей; знание индивидуальных особенностей детей с различными нарушениями в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эмоциональное принятия детей с различными типами нарушений в развитии (принятие-отторжение)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готовность педагогов моделировать урок и использовать вариативность в процессе обучения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готовность включать детей с различными типами нарушений в деятельность на уроке (включение-изоляция)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готовность к профессиональному взаимодействию и обучению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 профессионально значимых свойств личности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59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047187" cy="1325563"/>
          </a:xfrm>
        </p:spPr>
        <p:txBody>
          <a:bodyPr>
            <a:noAutofit/>
          </a:bodyPr>
          <a:lstStyle/>
          <a:p>
            <a:pPr algn="just"/>
            <a:r>
              <a:rPr lang="ru-RU" sz="1800" b="0" dirty="0">
                <a:solidFill>
                  <a:schemeClr val="tx1"/>
                </a:solidFill>
              </a:rPr>
              <a:t>Психологическая готовность является ведущей составляющей готовности к профессиональной деятельности, которая понимается </a:t>
            </a:r>
            <a:r>
              <a:rPr lang="ru-RU" sz="1800" b="0" dirty="0" smtClean="0">
                <a:solidFill>
                  <a:schemeClr val="tx1"/>
                </a:solidFill>
              </a:rPr>
              <a:t> </a:t>
            </a:r>
            <a:r>
              <a:rPr lang="ru-RU" sz="1800" b="0" dirty="0">
                <a:solidFill>
                  <a:schemeClr val="tx1"/>
                </a:solidFill>
              </a:rPr>
              <a:t>как комплексное психологическое образование, как сплав функциональных, операциональных и личностных </a:t>
            </a:r>
            <a:r>
              <a:rPr lang="ru-RU" sz="1800" b="0" dirty="0" smtClean="0">
                <a:solidFill>
                  <a:schemeClr val="tx1"/>
                </a:solidFill>
              </a:rPr>
              <a:t>компонентов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>
                <a:solidFill>
                  <a:schemeClr val="tx1"/>
                </a:solidFill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</a:rPr>
              <a:t>                                                                                                    </a:t>
            </a:r>
            <a:r>
              <a:rPr lang="ru-RU" sz="1800" dirty="0" smtClean="0"/>
              <a:t> </a:t>
            </a:r>
            <a:r>
              <a:rPr lang="ru-RU" sz="1800" b="0" dirty="0"/>
              <a:t>А.Э. Штейнмец</a:t>
            </a:r>
            <a:r>
              <a:rPr lang="ru-RU" sz="1800" b="0" dirty="0" smtClean="0">
                <a:solidFill>
                  <a:schemeClr val="tx1"/>
                </a:solidFill>
              </a:rPr>
              <a:t>                                                  </a:t>
            </a:r>
            <a:endParaRPr lang="ru-RU" sz="18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433833" y="241707"/>
            <a:ext cx="2313639" cy="197643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3683" y="2853559"/>
            <a:ext cx="10263351" cy="3425003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</a:rPr>
              <a:t>На ваш взгляд связаны ли между собой эти показатели готовности педагога к работе в условиях инклюзивного образования</a:t>
            </a:r>
            <a:r>
              <a:rPr lang="ru-RU" i="1" dirty="0" smtClean="0">
                <a:solidFill>
                  <a:schemeClr val="tx1"/>
                </a:solidFill>
              </a:rPr>
              <a:t>? 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Что </a:t>
            </a:r>
            <a:r>
              <a:rPr lang="ru-RU" i="1" dirty="0">
                <a:solidFill>
                  <a:schemeClr val="tx1"/>
                </a:solidFill>
              </a:rPr>
              <a:t>вы как психологи можете и должны сделать в рамках сопровождения педагогов в процессе инклюзивного образования?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698" y="1346141"/>
            <a:ext cx="1518128" cy="13678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24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047187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ВАЖНО!!!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МОТИВИРОВАННОЕ ПОВЫШЕНИЕ ПЕДАГОГИЧЕСКОЙ КОМПЕТЕНТНОСТИ</a:t>
            </a:r>
            <a:endParaRPr lang="ru-RU" sz="2800" b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433833" y="241707"/>
            <a:ext cx="2313639" cy="197643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3683" y="2443855"/>
            <a:ext cx="10263351" cy="383470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принятие педагогами философии инклюзии; 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совершенствование их умений наблюдать за ребенком, фиксируя изменения в его поведении и обучении;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мотивированного стремления к ликвидации пробелов в профессиональных знаниях; </a:t>
            </a:r>
          </a:p>
          <a:p>
            <a:r>
              <a:rPr lang="ru-RU" sz="2400" dirty="0">
                <a:solidFill>
                  <a:schemeClr val="tx1"/>
                </a:solidFill>
              </a:rPr>
              <a:t>установке на тесного сотрудничества с родителями ребенка в решении педагогических задач и сформированность умений организовать данное взаимодействие с максимальной эффективностью его результатов для развития ребенка.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354" y="1382786"/>
            <a:ext cx="2827158" cy="14865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96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1BFE74-E988-46F9-8C80-F831F466D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Стадии соответствия профессиональной роли – педагог инклюзивного образования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1527761-1E26-49D9-80E9-FE3FD9A200CA}"/>
              </a:ext>
            </a:extLst>
          </p:cNvPr>
          <p:cNvSpPr/>
          <p:nvPr/>
        </p:nvSpPr>
        <p:spPr>
          <a:xfrm>
            <a:off x="508384" y="2018589"/>
            <a:ext cx="3065516" cy="765000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393D29C-A43B-4407-9A31-6A635E50E0F0}"/>
              </a:ext>
            </a:extLst>
          </p:cNvPr>
          <p:cNvSpPr/>
          <p:nvPr/>
        </p:nvSpPr>
        <p:spPr>
          <a:xfrm>
            <a:off x="4080998" y="2006405"/>
            <a:ext cx="2792767" cy="76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1F051DE-3AE7-4E89-BE6E-08ADD6D500F6}"/>
              </a:ext>
            </a:extLst>
          </p:cNvPr>
          <p:cNvSpPr/>
          <p:nvPr/>
        </p:nvSpPr>
        <p:spPr>
          <a:xfrm>
            <a:off x="7451705" y="2015287"/>
            <a:ext cx="2764349" cy="76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6C668B25-1C15-45A5-B8A6-9E2168E9FBF8}"/>
              </a:ext>
            </a:extLst>
          </p:cNvPr>
          <p:cNvSpPr/>
          <p:nvPr/>
        </p:nvSpPr>
        <p:spPr>
          <a:xfrm>
            <a:off x="508384" y="2766964"/>
            <a:ext cx="3065516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СОПРОТИВЛЕНИЕ (явное/скрытое)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это внутренние силы человека, которые защищают организм от каких-либо изменений и перемен в жизни.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92AAD73-EE3A-4E34-AE0F-6E082197EC17}"/>
              </a:ext>
            </a:extLst>
          </p:cNvPr>
          <p:cNvSpPr/>
          <p:nvPr/>
        </p:nvSpPr>
        <p:spPr>
          <a:xfrm>
            <a:off x="4043899" y="2766963"/>
            <a:ext cx="2829865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ПАССИВНОЕ ПРИНЯТИЕ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Конформизм – </a:t>
            </a:r>
            <a:r>
              <a:rPr lang="ru-RU" sz="2000" dirty="0">
                <a:solidFill>
                  <a:schemeClr val="tx1"/>
                </a:solidFill>
              </a:rPr>
              <a:t>приспособленчество, пассивное принятие существующего порядка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E8475D84-8EC3-4FD4-A4A4-1A33CEBEFA78}"/>
              </a:ext>
            </a:extLst>
          </p:cNvPr>
          <p:cNvSpPr/>
          <p:nvPr/>
        </p:nvSpPr>
        <p:spPr>
          <a:xfrm>
            <a:off x="7430556" y="2766962"/>
            <a:ext cx="2785497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АКТИВНОЕ ПРИНЯТИЕ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признание </a:t>
            </a:r>
            <a:r>
              <a:rPr lang="ru-RU" sz="2000" dirty="0">
                <a:solidFill>
                  <a:schemeClr val="tx1"/>
                </a:solidFill>
              </a:rPr>
              <a:t>реальности как она </a:t>
            </a:r>
            <a:r>
              <a:rPr lang="ru-RU" sz="2000" dirty="0" smtClean="0">
                <a:solidFill>
                  <a:schemeClr val="tx1"/>
                </a:solidFill>
              </a:rPr>
              <a:t>есть</a:t>
            </a:r>
            <a:r>
              <a:rPr lang="ru-RU" sz="2000" dirty="0">
                <a:solidFill>
                  <a:schemeClr val="tx1"/>
                </a:solidFill>
              </a:rPr>
              <a:t>, принятие особенностей других людей.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EF7995C7-1A67-44E7-9DB9-4CBF8043BEA8}"/>
              </a:ext>
            </a:extLst>
          </p:cNvPr>
          <p:cNvSpPr/>
          <p:nvPr/>
        </p:nvSpPr>
        <p:spPr>
          <a:xfrm>
            <a:off x="508384" y="5918572"/>
            <a:ext cx="3300516" cy="195764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C3AC954-F4FC-42C9-B10F-041C7FAFC0CD}"/>
              </a:ext>
            </a:extLst>
          </p:cNvPr>
          <p:cNvSpPr/>
          <p:nvPr/>
        </p:nvSpPr>
        <p:spPr>
          <a:xfrm>
            <a:off x="3808900" y="5917008"/>
            <a:ext cx="3395941" cy="19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906A70D-6971-4559-8A2C-8E8CCBD8167B}"/>
              </a:ext>
            </a:extLst>
          </p:cNvPr>
          <p:cNvSpPr/>
          <p:nvPr/>
        </p:nvSpPr>
        <p:spPr>
          <a:xfrm>
            <a:off x="7204841" y="5918572"/>
            <a:ext cx="3011213" cy="195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0EA8A7C-6CDE-4CA1-BFCE-896766CD00C6}"/>
              </a:ext>
            </a:extLst>
          </p:cNvPr>
          <p:cNvSpPr txBox="1"/>
          <p:nvPr/>
        </p:nvSpPr>
        <p:spPr>
          <a:xfrm>
            <a:off x="1806142" y="201858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1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93F4B1F-2F92-4ABA-BC17-F72BBE1F1E20}"/>
              </a:ext>
            </a:extLst>
          </p:cNvPr>
          <p:cNvSpPr txBox="1"/>
          <p:nvPr/>
        </p:nvSpPr>
        <p:spPr>
          <a:xfrm>
            <a:off x="3573900" y="200640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2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7CF10E07-0E80-45CC-8D67-A681D3843D8C}"/>
              </a:ext>
            </a:extLst>
          </p:cNvPr>
          <p:cNvSpPr txBox="1"/>
          <p:nvPr/>
        </p:nvSpPr>
        <p:spPr>
          <a:xfrm>
            <a:off x="5242381" y="201858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2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8F72F78-AFC4-43F2-9DBC-EDA618A9A73C}"/>
              </a:ext>
            </a:extLst>
          </p:cNvPr>
          <p:cNvSpPr txBox="1"/>
          <p:nvPr/>
        </p:nvSpPr>
        <p:spPr>
          <a:xfrm>
            <a:off x="8598879" y="201858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3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2" name="Нижний колонтитул 4">
            <a:extLst>
              <a:ext uri="{FF2B5EF4-FFF2-40B4-BE49-F238E27FC236}">
                <a16:creationId xmlns="" xmlns:a16="http://schemas.microsoft.com/office/drawing/2014/main" id="{7EBDD2B0-22B2-4858-8F6A-B12C7DAEE8F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98F72F78-AFC4-43F2-9DBC-EDA618A9A73C}"/>
              </a:ext>
            </a:extLst>
          </p:cNvPr>
          <p:cNvSpPr txBox="1"/>
          <p:nvPr/>
        </p:nvSpPr>
        <p:spPr>
          <a:xfrm>
            <a:off x="10387836" y="2012497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5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9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047187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ЭМОЦИОНАЛЬНАЯ ГОТОВНОСТЬ ПЕДАГОГОВ</a:t>
            </a:r>
            <a:endParaRPr lang="ru-RU" sz="2800" b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24419" y="125287"/>
            <a:ext cx="2313639" cy="197643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3683" y="2617076"/>
            <a:ext cx="10263351" cy="3661487"/>
          </a:xfrm>
        </p:spPr>
        <p:txBody>
          <a:bodyPr>
            <a:normAutofit fontScale="70000" lnSpcReduction="20000"/>
          </a:bodyPr>
          <a:lstStyle/>
          <a:p>
            <a:pPr marL="95250" indent="630238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СНИЖЕННАЯ СТРЕССОУСТОЙЧИВОСТЬ </a:t>
            </a:r>
          </a:p>
          <a:p>
            <a:pPr marL="441325" indent="284163">
              <a:buNone/>
            </a:pPr>
            <a:r>
              <a:rPr lang="ru-RU" b="1" dirty="0" smtClean="0">
                <a:solidFill>
                  <a:schemeClr val="tx1"/>
                </a:solidFill>
              </a:rPr>
              <a:t>Что может </a:t>
            </a:r>
            <a:r>
              <a:rPr lang="ru-RU" b="1" dirty="0">
                <a:solidFill>
                  <a:schemeClr val="tx1"/>
                </a:solidFill>
              </a:rPr>
              <a:t>помочь развить стрессоустойчивость:</a:t>
            </a:r>
            <a:endParaRPr lang="ru-RU" dirty="0">
              <a:solidFill>
                <a:schemeClr val="tx1"/>
              </a:solidFill>
            </a:endParaRPr>
          </a:p>
          <a:p>
            <a:pPr marL="725488" indent="-284163"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chemeClr val="tx1"/>
                </a:solidFill>
              </a:rPr>
              <a:t>способность адекватно оценивать свои силы и возможности, строить выполнимые планы и настойчиво добиваться их выполнения;</a:t>
            </a:r>
          </a:p>
          <a:p>
            <a:pPr marL="725488" indent="-284163"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chemeClr val="tx1"/>
                </a:solidFill>
              </a:rPr>
              <a:t>положительный настрой и вера в свои силы;</a:t>
            </a:r>
          </a:p>
          <a:p>
            <a:pPr marL="725488" indent="-284163"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chemeClr val="tx1"/>
                </a:solidFill>
              </a:rPr>
              <a:t>коммуникативные навыки и умение обращаться в трудных случаях за поддержкой друзей;</a:t>
            </a:r>
          </a:p>
          <a:p>
            <a:pPr marL="725488" indent="-284163"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chemeClr val="tx1"/>
                </a:solidFill>
              </a:rPr>
              <a:t>способность управлять своими эмоциями.</a:t>
            </a: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marL="95250" indent="630238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КОММУНИКАТИВНАЯ ИНТОЛЕРАНТНОСТЬ</a:t>
            </a:r>
          </a:p>
          <a:p>
            <a:pPr marL="95250" indent="630238">
              <a:buNone/>
            </a:pPr>
            <a:r>
              <a:rPr lang="ru-RU" i="1" dirty="0" smtClean="0">
                <a:solidFill>
                  <a:schemeClr val="tx1"/>
                </a:solidFill>
              </a:rPr>
              <a:t>Коммуникативная </a:t>
            </a:r>
            <a:r>
              <a:rPr lang="ru-RU" i="1" dirty="0">
                <a:solidFill>
                  <a:schemeClr val="tx1"/>
                </a:solidFill>
              </a:rPr>
              <a:t>толерантность </a:t>
            </a:r>
            <a:r>
              <a:rPr lang="ru-RU" i="1" dirty="0" smtClean="0">
                <a:solidFill>
                  <a:schemeClr val="tx1"/>
                </a:solidFill>
              </a:rPr>
              <a:t>определяется </a:t>
            </a:r>
            <a:r>
              <a:rPr lang="ru-RU" i="1" dirty="0">
                <a:solidFill>
                  <a:schemeClr val="tx1"/>
                </a:solidFill>
              </a:rPr>
              <a:t>как отношение личности к людям, показывающее степень переносимости ее неприятных или неприемлемых, по ее мнению, психических состояний, качеств и поступков партнеров по взаимодействию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User\Desktop\pi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533" y="1302593"/>
            <a:ext cx="3618705" cy="15982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88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047187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НЕОПРЕДЕЛЕННОСТЬ РЕЗУЛЬТАТА ОБУЧЕНИЯ «ОСОБОГО» РЕБЕНКА</a:t>
            </a:r>
            <a:endParaRPr lang="ru-RU" sz="2800" b="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433833" y="241707"/>
            <a:ext cx="2313639" cy="197643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3683" y="2218143"/>
            <a:ext cx="10610193" cy="4060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ОГРАНИЧЕНИЯ В ВОСПРИЯТИИ УЧЕНИКА С ОВЗ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вызывают </a:t>
            </a:r>
            <a:r>
              <a:rPr lang="ru-RU" dirty="0">
                <a:solidFill>
                  <a:schemeClr val="tx1"/>
                </a:solidFill>
              </a:rPr>
              <a:t>искажение отношения к нему в учебном процессе </a:t>
            </a:r>
            <a:endParaRPr lang="ru-RU" dirty="0" smtClean="0">
              <a:solidFill>
                <a:schemeClr val="tx1"/>
              </a:solidFill>
            </a:endParaRPr>
          </a:p>
          <a:p>
            <a:pPr marL="268288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в основном в сторону жалости и незаслуженной похвалы, а не принятия и участия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снижают </a:t>
            </a:r>
            <a:r>
              <a:rPr lang="ru-RU" dirty="0">
                <a:solidFill>
                  <a:schemeClr val="tx1"/>
                </a:solidFill>
              </a:rPr>
              <a:t>требования к нему 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порождают </a:t>
            </a:r>
            <a:r>
              <a:rPr lang="ru-RU" dirty="0">
                <a:solidFill>
                  <a:schemeClr val="tx1"/>
                </a:solidFill>
              </a:rPr>
              <a:t>непроизвольное его «вытеснение» из поля внимания учителя на </a:t>
            </a:r>
            <a:r>
              <a:rPr lang="ru-RU" dirty="0" smtClean="0">
                <a:solidFill>
                  <a:schemeClr val="tx1"/>
                </a:solidFill>
              </a:rPr>
              <a:t>уроке;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чувство неуверенности в своих усилиях, состояние «зря потраченного времени</a:t>
            </a:r>
            <a:r>
              <a:rPr lang="ru-RU" dirty="0" smtClean="0">
                <a:solidFill>
                  <a:schemeClr val="tx1"/>
                </a:solidFill>
              </a:rPr>
              <a:t>»;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чувство ответственности за академический результат ученика провоцирует защитную форму поведения учителя и порождает </a:t>
            </a:r>
            <a:r>
              <a:rPr lang="ru-RU" b="1" dirty="0" smtClean="0">
                <a:solidFill>
                  <a:srgbClr val="C00000"/>
                </a:solidFill>
              </a:rPr>
              <a:t>СТРАХ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316" y="991659"/>
            <a:ext cx="1316557" cy="12424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07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930166"/>
            <a:ext cx="7194331" cy="76052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ПСИХОЛОГИЧЕСКАЯ ПОДДЕРЖКА УЧИТЕЛЯ!!!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433833" y="241707"/>
            <a:ext cx="2313639" cy="197643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1" y="2218143"/>
            <a:ext cx="10499834" cy="441914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Супервизия - совместный анализ </a:t>
            </a:r>
            <a:r>
              <a:rPr lang="ru-RU" dirty="0">
                <a:solidFill>
                  <a:schemeClr val="tx1"/>
                </a:solidFill>
              </a:rPr>
              <a:t>профессионального опыта, конкретного </a:t>
            </a:r>
            <a:r>
              <a:rPr lang="ru-RU" dirty="0" smtClean="0">
                <a:solidFill>
                  <a:schemeClr val="tx1"/>
                </a:solidFill>
              </a:rPr>
              <a:t>случая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Помощь в преодолении </a:t>
            </a:r>
            <a:r>
              <a:rPr lang="ru-RU" dirty="0">
                <a:solidFill>
                  <a:schemeClr val="tx1"/>
                </a:solidFill>
              </a:rPr>
              <a:t>негативных </a:t>
            </a:r>
            <a:r>
              <a:rPr lang="ru-RU" dirty="0" smtClean="0">
                <a:solidFill>
                  <a:schemeClr val="tx1"/>
                </a:solidFill>
              </a:rPr>
              <a:t>эмоций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Обучение приемам анализа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Профилактика профессионального выгорания (Например, </a:t>
            </a:r>
            <a:r>
              <a:rPr lang="ru-RU" dirty="0">
                <a:solidFill>
                  <a:schemeClr val="tx1"/>
                </a:solidFill>
              </a:rPr>
              <a:t>балинтовская группа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3100" i="1" dirty="0" smtClean="0">
                <a:solidFill>
                  <a:srgbClr val="C00000"/>
                </a:solidFill>
              </a:rPr>
              <a:t>Психолог  должен уметь </a:t>
            </a:r>
            <a:r>
              <a:rPr lang="ru-RU" sz="3100" i="1" dirty="0">
                <a:solidFill>
                  <a:srgbClr val="C00000"/>
                </a:solidFill>
              </a:rPr>
              <a:t>работать со взрослыми и их психологическим состоянием, владеть консультационными методами и приемами анализа профессиональной деятельности </a:t>
            </a:r>
            <a:r>
              <a:rPr lang="ru-RU" sz="3100" i="1" dirty="0" smtClean="0">
                <a:solidFill>
                  <a:srgbClr val="C00000"/>
                </a:solidFill>
              </a:rPr>
              <a:t>педагога.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89F80000-B4CA-44C9-9BD3-0DED70B898F8}"/>
              </a:ext>
            </a:extLst>
          </p:cNvPr>
          <p:cNvSpPr txBox="1">
            <a:spLocks/>
          </p:cNvSpPr>
          <p:nvPr/>
        </p:nvSpPr>
        <p:spPr>
          <a:xfrm>
            <a:off x="793529" y="147329"/>
            <a:ext cx="7047187" cy="7605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ЧТО ДЕЛАТЬ?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" y="3673364"/>
            <a:ext cx="10290272" cy="17499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</a:rPr>
              <a:t>Алгоритм проведения Балинтовской группы: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1 </a:t>
            </a:r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dirty="0">
                <a:solidFill>
                  <a:schemeClr val="tx1"/>
                </a:solidFill>
              </a:rPr>
              <a:t>Предъявление коммуникативной проблемы заказчика.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2 </a:t>
            </a:r>
            <a:r>
              <a:rPr lang="ru-RU" sz="1400" dirty="0">
                <a:solidFill>
                  <a:schemeClr val="tx1"/>
                </a:solidFill>
              </a:rPr>
              <a:t> Заказчик выходит «за круг». Группа анализирует свои чувства по поводу только что услышанного случая.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3 </a:t>
            </a:r>
            <a:r>
              <a:rPr lang="ru-RU" sz="1400" dirty="0">
                <a:solidFill>
                  <a:schemeClr val="tx1"/>
                </a:solidFill>
              </a:rPr>
              <a:t> Заказчик возвращается в круг. Участники задают ему возникшие у них вопросы. При желании заказчик может сам пояснить </a:t>
            </a:r>
            <a:r>
              <a:rPr lang="ru-RU" sz="1400" dirty="0" smtClean="0">
                <a:solidFill>
                  <a:schemeClr val="tx1"/>
                </a:solidFill>
              </a:rPr>
              <a:t>  какие-то </a:t>
            </a:r>
            <a:r>
              <a:rPr lang="ru-RU" sz="1400" dirty="0">
                <a:solidFill>
                  <a:schemeClr val="tx1"/>
                </a:solidFill>
              </a:rPr>
              <a:t>моменты своей ситуации, формулирует запрос к группе </a:t>
            </a:r>
            <a:r>
              <a:rPr lang="ru-RU" sz="1400" dirty="0" smtClean="0">
                <a:solidFill>
                  <a:schemeClr val="tx1"/>
                </a:solidFill>
              </a:rPr>
              <a:t>(запрос </a:t>
            </a:r>
            <a:r>
              <a:rPr lang="ru-RU" sz="1400" dirty="0">
                <a:solidFill>
                  <a:schemeClr val="tx1"/>
                </a:solidFill>
              </a:rPr>
              <a:t>не может звучать как вопрос: «что делать?», «как быть</a:t>
            </a:r>
            <a:r>
              <a:rPr lang="ru-RU" sz="1400" dirty="0" smtClean="0">
                <a:solidFill>
                  <a:schemeClr val="tx1"/>
                </a:solidFill>
              </a:rPr>
              <a:t>?»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4 </a:t>
            </a:r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dirty="0">
                <a:solidFill>
                  <a:schemeClr val="tx1"/>
                </a:solidFill>
              </a:rPr>
              <a:t>Обсуждение ситуации, поиск ответа на поставленный вопрос заказчика. Заказчик находится за кругом.</a:t>
            </a:r>
            <a:r>
              <a:rPr lang="ru-RU" sz="1400" dirty="0">
                <a:solidFill>
                  <a:schemeClr val="tx1"/>
                </a:solidFill>
              </a:rPr>
              <a:t/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5  </a:t>
            </a:r>
            <a:r>
              <a:rPr lang="ru-RU" sz="1400" dirty="0" smtClean="0">
                <a:solidFill>
                  <a:schemeClr val="tx1"/>
                </a:solidFill>
              </a:rPr>
              <a:t>Заказчик </a:t>
            </a:r>
            <a:r>
              <a:rPr lang="ru-RU" sz="1400" dirty="0">
                <a:solidFill>
                  <a:schemeClr val="tx1"/>
                </a:solidFill>
              </a:rPr>
              <a:t>возвращается в круг и дает обратную связь по поводу происходившего.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137" y="1277429"/>
            <a:ext cx="1413643" cy="9407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94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F80000-B4CA-44C9-9BD3-0DED70B89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385" y="365125"/>
            <a:ext cx="7047187" cy="13255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К КАКОМУ РЕЗУЛЬТАТУ СТРЕМИМСЯ?</a:t>
            </a: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2DF37179-30C9-47D5-A54B-F5E5766F6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433833" y="241707"/>
            <a:ext cx="2313639" cy="197643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3683" y="2218143"/>
            <a:ext cx="10263351" cy="4060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Учителя работающие </a:t>
            </a:r>
            <a:r>
              <a:rPr lang="ru-RU" dirty="0"/>
              <a:t>на принципах инклюзивного образования, </a:t>
            </a:r>
            <a:r>
              <a:rPr lang="ru-RU" dirty="0" smtClean="0"/>
              <a:t>овладевают следующими способами включения детей с ОВЗ в образовательный процесс: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принимают </a:t>
            </a:r>
            <a:r>
              <a:rPr lang="ru-RU" dirty="0">
                <a:solidFill>
                  <a:schemeClr val="tx1"/>
                </a:solidFill>
              </a:rPr>
              <a:t>учеников с </a:t>
            </a:r>
            <a:r>
              <a:rPr lang="ru-RU" dirty="0" smtClean="0">
                <a:solidFill>
                  <a:schemeClr val="tx1"/>
                </a:solidFill>
              </a:rPr>
              <a:t>ОВЗ </a:t>
            </a:r>
            <a:r>
              <a:rPr lang="ru-RU" dirty="0">
                <a:solidFill>
                  <a:schemeClr val="tx1"/>
                </a:solidFill>
              </a:rPr>
              <a:t>"как любых других ребят в классе</a:t>
            </a:r>
            <a:r>
              <a:rPr lang="ru-RU" dirty="0" smtClean="0">
                <a:solidFill>
                  <a:schemeClr val="tx1"/>
                </a:solidFill>
              </a:rPr>
              <a:t>";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включают детей с ОВЗ </a:t>
            </a:r>
            <a:r>
              <a:rPr lang="ru-RU" dirty="0">
                <a:solidFill>
                  <a:schemeClr val="tx1"/>
                </a:solidFill>
              </a:rPr>
              <a:t>в те же активности, хотя </a:t>
            </a:r>
            <a:r>
              <a:rPr lang="ru-RU" dirty="0" smtClean="0">
                <a:solidFill>
                  <a:schemeClr val="tx1"/>
                </a:solidFill>
              </a:rPr>
              <a:t>ставят </a:t>
            </a:r>
            <a:r>
              <a:rPr lang="ru-RU" dirty="0">
                <a:solidFill>
                  <a:schemeClr val="tx1"/>
                </a:solidFill>
              </a:rPr>
              <a:t>разные задачи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вовлекают </a:t>
            </a:r>
            <a:r>
              <a:rPr lang="ru-RU" dirty="0">
                <a:solidFill>
                  <a:schemeClr val="tx1"/>
                </a:solidFill>
              </a:rPr>
              <a:t>учеников </a:t>
            </a:r>
            <a:r>
              <a:rPr lang="ru-RU" dirty="0">
                <a:solidFill>
                  <a:schemeClr val="tx1"/>
                </a:solidFill>
              </a:rPr>
              <a:t>с ОВЗ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групповые формы работы и групповое решение задачи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используют </a:t>
            </a:r>
            <a:r>
              <a:rPr lang="ru-RU" dirty="0">
                <a:solidFill>
                  <a:schemeClr val="tx1"/>
                </a:solidFill>
              </a:rPr>
              <a:t>активные формы обучения - манипуляции, игры, проекты, лаборатории, полевые исследования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118" y="1035730"/>
            <a:ext cx="1182414" cy="1182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35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Кнопка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ppt/theme/themeOverride2.xml><?xml version="1.0" encoding="utf-8"?>
<a:themeOverride xmlns:a="http://schemas.openxmlformats.org/drawingml/2006/main">
  <a:clrScheme name="Кнопка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743</Words>
  <Application>Microsoft Office PowerPoint</Application>
  <PresentationFormat>Произвольный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ПСИХОЛОГИЧЕСКИЕ ПРОБЛЕМЫ УЧИТЕЛЕЙ В ИНКЛЮЗИВНОМ ОБРАЗОВАНИИ</vt:lpstr>
      <vt:lpstr>Готовность педагогов к работе в условиях инклюзивного образования </vt:lpstr>
      <vt:lpstr>Психологическая готовность является ведущей составляющей готовности к профессиональной деятельности, которая понимается  как комплексное психологическое образование, как сплав функциональных, операциональных и личностных компонентов                                                                                                       А.Э. Штейнмец                                                  </vt:lpstr>
      <vt:lpstr>ВАЖНО!!! МОТИВИРОВАННОЕ ПОВЫШЕНИЕ ПЕДАГОГИЧЕСКОЙ КОМПЕТЕНТНОСТИ</vt:lpstr>
      <vt:lpstr>Стадии соответствия профессиональной роли – педагог инклюзивного образования</vt:lpstr>
      <vt:lpstr>ЭМОЦИОНАЛЬНАЯ ГОТОВНОСТЬ ПЕДАГОГОВ</vt:lpstr>
      <vt:lpstr>НЕОПРЕДЕЛЕННОСТЬ РЕЗУЛЬТАТА ОБУЧЕНИЯ «ОСОБОГО» РЕБЕНКА</vt:lpstr>
      <vt:lpstr>ПСИХОЛОГИЧЕСКАЯ ПОДДЕРЖКА УЧИТЕЛЯ!!!</vt:lpstr>
      <vt:lpstr>К КАКОМУ РЕЗУЛЬТАТУ СТРЕМИМСЯ?</vt:lpstr>
      <vt:lpstr>О РОЛИ ЛИЧНОСТНЫХ ХАРАКТЕРИСТИК ПЕДАГОГА</vt:lpstr>
      <vt:lpstr>РЕКОМЕНДУЕМЫЙ СПИСОК ЛИТЕРАТУРЫ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Минимализм</dc:title>
  <dc:creator>User Obstinate</dc:creator>
  <cp:lastModifiedBy>Пользователь Windows</cp:lastModifiedBy>
  <cp:revision>55</cp:revision>
  <dcterms:created xsi:type="dcterms:W3CDTF">2021-05-04T06:37:33Z</dcterms:created>
  <dcterms:modified xsi:type="dcterms:W3CDTF">2023-02-15T12:18:36Z</dcterms:modified>
</cp:coreProperties>
</file>