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notesMasterIdLst>
    <p:notesMasterId r:id="rId21"/>
  </p:notesMasterIdLst>
  <p:sldIdLst>
    <p:sldId id="256" r:id="rId2"/>
    <p:sldId id="321" r:id="rId3"/>
    <p:sldId id="333" r:id="rId4"/>
    <p:sldId id="320" r:id="rId5"/>
    <p:sldId id="334" r:id="rId6"/>
    <p:sldId id="326" r:id="rId7"/>
    <p:sldId id="337" r:id="rId8"/>
    <p:sldId id="339" r:id="rId9"/>
    <p:sldId id="340" r:id="rId10"/>
    <p:sldId id="335" r:id="rId11"/>
    <p:sldId id="343" r:id="rId12"/>
    <p:sldId id="342" r:id="rId13"/>
    <p:sldId id="329" r:id="rId14"/>
    <p:sldId id="330" r:id="rId15"/>
    <p:sldId id="331" r:id="rId16"/>
    <p:sldId id="332" r:id="rId17"/>
    <p:sldId id="302" r:id="rId18"/>
    <p:sldId id="304" r:id="rId19"/>
    <p:sldId id="274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94434" autoAdjust="0"/>
  </p:normalViewPr>
  <p:slideViewPr>
    <p:cSldViewPr snapToGrid="0">
      <p:cViewPr varScale="1">
        <p:scale>
          <a:sx n="91" d="100"/>
          <a:sy n="91" d="100"/>
        </p:scale>
        <p:origin x="-234" y="-96"/>
      </p:cViewPr>
      <p:guideLst>
        <p:guide orient="horz" pos="1620"/>
        <p:guide pos="3840"/>
        <p:guide pos="2880"/>
      </p:guideLst>
    </p:cSldViewPr>
  </p:slideViewPr>
  <p:outlineViewPr>
    <p:cViewPr>
      <p:scale>
        <a:sx n="33" d="100"/>
        <a:sy n="33" d="100"/>
      </p:scale>
      <p:origin x="264" y="1710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268E5-017F-4B46-80C0-369297B8B48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8E12A-54A9-4E79-A23A-6B7E68F1A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E12A-54A9-4E79-A23A-6B7E68F1AF7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6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E12A-54A9-4E79-A23A-6B7E68F1AF7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43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4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3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0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2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7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1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2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1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3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3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rofvibor.ru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proftime.edu.ru/index.php?id_catalog=1&amp;id_position=1" TargetMode="External"/><Relationship Id="rId3" Type="http://schemas.openxmlformats.org/officeDocument/2006/relationships/hyperlink" Target="https://www.ucheba.ru/prof/search" TargetMode="External"/><Relationship Id="rId7" Type="http://schemas.openxmlformats.org/officeDocument/2006/relationships/hyperlink" Target="https://profstories.ru/" TargetMode="External"/><Relationship Id="rId2" Type="http://schemas.openxmlformats.org/officeDocument/2006/relationships/hyperlink" Target="https://na.ria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&#1079;&#1072;&#1089;&#1086;&#1073;&#1086;&#1081;.&#1088;&#1092;/" TargetMode="External"/><Relationship Id="rId5" Type="http://schemas.openxmlformats.org/officeDocument/2006/relationships/hyperlink" Target="https://paramult.ru/" TargetMode="External"/><Relationship Id="rId4" Type="http://schemas.openxmlformats.org/officeDocument/2006/relationships/hyperlink" Target="https://iz-i.ru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roforientator.ru/profline/test/d2225270674c9696bc874e6d86850bed" TargetMode="External"/><Relationship Id="rId3" Type="http://schemas.openxmlformats.org/officeDocument/2006/relationships/hyperlink" Target="https://moeobrazovanie.ru/testy_na_vybor_professii/matrica_vybora_professii_metodika_rezapkinoj.html" TargetMode="External"/><Relationship Id="rId7" Type="http://schemas.openxmlformats.org/officeDocument/2006/relationships/hyperlink" Target="https://proforientator.ru/profline/test/e60f99de247544e88ea0ad7824b7f1ef" TargetMode="External"/><Relationship Id="rId2" Type="http://schemas.openxmlformats.org/officeDocument/2006/relationships/hyperlink" Target="http://pkp.r21.spb.ru/test/orientation/info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rofkontur.com/techskills/start" TargetMode="External"/><Relationship Id="rId5" Type="http://schemas.openxmlformats.org/officeDocument/2006/relationships/hyperlink" Target="https://moeobrazovanie.ru/testy_na_vybor_professii/metodika_karta_interesov.html" TargetMode="External"/><Relationship Id="rId4" Type="http://schemas.openxmlformats.org/officeDocument/2006/relationships/hyperlink" Target="https://testometrika.com/business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sytests.org/work/oopg.html" TargetMode="External"/><Relationship Id="rId13" Type="http://schemas.openxmlformats.org/officeDocument/2006/relationships/hyperlink" Target="https://psytests.org/work/mvpa.html" TargetMode="External"/><Relationship Id="rId3" Type="http://schemas.openxmlformats.org/officeDocument/2006/relationships/hyperlink" Target="https://psytests.org/accent/hiprez.html" TargetMode="External"/><Relationship Id="rId7" Type="http://schemas.openxmlformats.org/officeDocument/2006/relationships/hyperlink" Target="https://psytests.org/work/obprez.html" TargetMode="External"/><Relationship Id="rId12" Type="http://schemas.openxmlformats.org/officeDocument/2006/relationships/hyperlink" Target="https://psytests.org/work/yovrez.html" TargetMode="External"/><Relationship Id="rId17" Type="http://schemas.openxmlformats.org/officeDocument/2006/relationships/image" Target="../media/image5.png"/><Relationship Id="rId2" Type="http://schemas.openxmlformats.org/officeDocument/2006/relationships/hyperlink" Target="https://psytests.org/typo/riasecR.html" TargetMode="External"/><Relationship Id="rId16" Type="http://schemas.openxmlformats.org/officeDocument/2006/relationships/hyperlink" Target="https://psytests.org/work/mvpro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sytests.org/work/ptbp.html" TargetMode="External"/><Relationship Id="rId11" Type="http://schemas.openxmlformats.org/officeDocument/2006/relationships/hyperlink" Target="https://psytests.org/work/yovops.html" TargetMode="External"/><Relationship Id="rId5" Type="http://schemas.openxmlformats.org/officeDocument/2006/relationships/hyperlink" Target="https://psytests.org/work/ddoG.html" TargetMode="External"/><Relationship Id="rId15" Type="http://schemas.openxmlformats.org/officeDocument/2006/relationships/hyperlink" Target="https://psytests.org/work/mvprof.html" TargetMode="External"/><Relationship Id="rId10" Type="http://schemas.openxmlformats.org/officeDocument/2006/relationships/hyperlink" Target="https://psytests.org/work/mapR.html" TargetMode="External"/><Relationship Id="rId4" Type="http://schemas.openxmlformats.org/officeDocument/2006/relationships/hyperlink" Target="https://psytests.org/ident/azpid.html" TargetMode="External"/><Relationship Id="rId9" Type="http://schemas.openxmlformats.org/officeDocument/2006/relationships/hyperlink" Target="https://psytests.org/work/mapG.html" TargetMode="External"/><Relationship Id="rId14" Type="http://schemas.openxmlformats.org/officeDocument/2006/relationships/hyperlink" Target="https://psytests.org/work/imtrez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navigatum.ru/metodika.html" TargetMode="External"/><Relationship Id="rId3" Type="http://schemas.openxmlformats.org/officeDocument/2006/relationships/hyperlink" Target="https://new.atlas100.ru/" TargetMode="External"/><Relationship Id="rId7" Type="http://schemas.openxmlformats.org/officeDocument/2006/relationships/hyperlink" Target="https://proforientatsia.ru/testy-na-proforientatsiyu-dlya-detej/" TargetMode="External"/><Relationship Id="rId2" Type="http://schemas.openxmlformats.org/officeDocument/2006/relationships/hyperlink" Target="https://proektoria.online/lesson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navigatum.ru/primary-school.html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iro23.ru/prof/proinformirovan-proforientirovan.html" TargetMode="External"/><Relationship Id="rId10" Type="http://schemas.openxmlformats.org/officeDocument/2006/relationships/hyperlink" Target="https://proekt-pro.ru/" TargetMode="External"/><Relationship Id="rId4" Type="http://schemas.openxmlformats.org/officeDocument/2006/relationships/hyperlink" Target="https://bilet.worldskills.ru/" TargetMode="External"/><Relationship Id="rId9" Type="http://schemas.openxmlformats.org/officeDocument/2006/relationships/hyperlink" Target="http://metodkabi.net.ru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metodkabi.net.ru/index.php?id=2105#u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g.ru/archive/6804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1530" y="177404"/>
            <a:ext cx="5740551" cy="3061490"/>
          </a:xfrm>
          <a:noFill/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сопровождение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в образовательной организации».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B050"/>
                </a:solidFill>
              </a:rPr>
              <a:t/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3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81609" y="4199292"/>
            <a:ext cx="3390472" cy="974887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Скачко Е.П., педагог-психолог </a:t>
            </a:r>
          </a:p>
          <a:p>
            <a:pPr algn="ctr"/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РЦ «Детство»</a:t>
            </a:r>
            <a:endParaRPr lang="ru-RU" sz="1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351" y="3238894"/>
            <a:ext cx="8316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диагностических методик   в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работе со школьниками»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Картинки по запросу картинки профориентация в школе"/>
          <p:cNvSpPr>
            <a:spLocks noChangeAspect="1" noChangeArrowheads="1"/>
          </p:cNvSpPr>
          <p:nvPr/>
        </p:nvSpPr>
        <p:spPr bwMode="auto">
          <a:xfrm>
            <a:off x="1230511" y="-108347"/>
            <a:ext cx="17145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6" name="AutoShape 4" descr="Картинки по запросу картинки профориентация в школе"/>
          <p:cNvSpPr>
            <a:spLocks noChangeAspect="1" noChangeArrowheads="1"/>
          </p:cNvSpPr>
          <p:nvPr/>
        </p:nvSpPr>
        <p:spPr bwMode="auto">
          <a:xfrm>
            <a:off x="1316236" y="5954"/>
            <a:ext cx="17145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7" name="AutoShape 6" descr="Картинки по запросу картинки профориентация в школе"/>
          <p:cNvSpPr>
            <a:spLocks noChangeAspect="1" noChangeArrowheads="1"/>
          </p:cNvSpPr>
          <p:nvPr/>
        </p:nvSpPr>
        <p:spPr bwMode="auto">
          <a:xfrm>
            <a:off x="1401961" y="120254"/>
            <a:ext cx="17145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9" y="81593"/>
            <a:ext cx="3081662" cy="30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31530" y="4686735"/>
            <a:ext cx="2074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5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ru-RU" sz="1200" b="1" u="sng" dirty="0" smtClean="0"/>
              <a:t/>
            </a:r>
            <a:br>
              <a:rPr lang="ru-RU" sz="1200" b="1" u="sng" dirty="0" smtClean="0"/>
            </a:br>
            <a:r>
              <a:rPr lang="ru-RU" sz="1200" b="1" u="sng" dirty="0"/>
              <a:t/>
            </a:r>
            <a:br>
              <a:rPr lang="ru-RU" sz="1200" b="1" u="sng" dirty="0"/>
            </a:br>
            <a:r>
              <a:rPr lang="ru-RU" sz="1200" b="1" u="sng" dirty="0" smtClean="0"/>
              <a:t/>
            </a:r>
            <a:br>
              <a:rPr lang="ru-RU" sz="1200" b="1" u="sng" dirty="0" smtClean="0"/>
            </a:br>
            <a:r>
              <a:rPr lang="ru-RU" sz="1200" b="1" u="sng" dirty="0"/>
              <a:t/>
            </a:r>
            <a:br>
              <a:rPr lang="ru-RU" sz="1200" b="1" u="sng" dirty="0"/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склонностей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Йовайши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модификации Г. В.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Резапкиной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" y="1136580"/>
            <a:ext cx="3945275" cy="38361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склонностей личности к различным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сферам профессиональной деятельности.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Йоваши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выделяет сферы работы с людьми, интеллектуальной деятельности, эстетики, физической активности, технических интересов и планово-экономической деятельности.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опроснике 24 вопроса с 3 вариантами ответов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1.—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работе с людьми.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профессии, которые связанны с работой с людьми:  обучение, воспитание, управление, обслуживание (бытовое, медицинское,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информационное). 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умственной работе.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профессии, связанные с научной, исследовательской деятельностью.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91164" y="1063229"/>
            <a:ext cx="5352836" cy="4080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работе на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Интерес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техническим объектам (машинам, механизмам, материалам, видам энергии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склонность к эстетическим видам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творческого характера, связанные с изобразительной, музыкальной, литературно-художественной, актерско-сценической деятельностью.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экстремальным вилам 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профессий, связанных с занятием физкультурой и спортом, путешествиями, экспедиционной работой, охранной и оперативно-розыскной деятельностью, службой в армии. 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планово-экономическим вилам деятельности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профессии, которые связаны  с расчетами и планированием (бухгалтер, экономист, менеджер); делопроизводством, анализом текстов и их преобразованием (редактор, переводчик, лингвист); схематическим изображением объектов (дизайнер, чертежник, топограф).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53801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indent="450850" defTabSz="914400" eaLnBrk="0" fontAlgn="base" hangingPunct="0">
              <a:spcAft>
                <a:spcPct val="0"/>
              </a:spcAft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направленности личности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(ориентационная анкета)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77401" y="896214"/>
            <a:ext cx="8702211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определения личностной направленности в настоящее время используется ориентационная анкета, впервые опубликованная Б.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Бассом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1967 г.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Анкета состоит из 27 пунктов-суждений, по каждому из которых возможны три варианта ответов, соответствующие трем видам направленности личности. Респондент должен выбрать один ответ, который в наибольшей степени выражает его мнение или соответствует реальности, и еще один, который, наоборот, наиболее далек от его мнения или же наименее соответствует реальности. Ответ «наиболее» получает 2 балла, «наименее» – О, оставшийся невыбранным – 1 балл. Баллы, набранные по всем 27 пунктам, суммируются для каждого вида направленности отдельно.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методики выявляются следующие направленности: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Направленность на себя (Я)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ориентация на прямое вознаграждение и удовлетворение безотносительно работы и сотрудников, агрессивность в достижении статуса, властность, склонность к соперничеству, раздражительность, тревожность,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интровертированность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Направленность на общение (О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)– стремление при любых условиях поддерживать отношения с людьми, ориентация на совместную деятельность, но часто в ущерб выполнению конкретных заданий или оказанию искренней помощи людям, ориентация на социальное одобрение, зависимость от группы, потребность в привязанности и эмоциональных отношениях с людьми.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Направленность на дело (Д)–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заинтересованность в решении деловых проблем, выполнение работы как можно лучше, ориентация на деловое сотрудничество, способность отстаивать в интересах дела собственное мнение, которое полезно для достижения общей цели.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854" y="143837"/>
            <a:ext cx="8733034" cy="9349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профессиональной готовности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(Л.Н.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Кабардова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73304"/>
            <a:ext cx="9144000" cy="37213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готовности (ОПГ) предназначен для выявления отношения испытуемого к различным видам профессиональной деятельности (типам профессии).</a:t>
            </a:r>
          </a:p>
          <a:p>
            <a:pPr marL="0" indent="0">
              <a:buNone/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Внимательно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вопросы.  Читая вопрос, обязательно обращайте внимание на слова: «часто», «легко», «систематически», «сразу» и др. Ваш ответ должен учитывать смысл этих слов. Если что-то не делали, ставьте прочерк. Если из перечисленных в вопросе нескольких действий вы умеете делать что-то одно, то именно его и оцените тремя оценками. Если из перечисленных в вопросе нескольких действий Вы умеете делать что-то одно, то именно его Вы и оцениваете тремя оценками. На каждый вопрос вы должны дать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ответа выражающие ваше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«умение», «отношение» и «пожелание»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содержания вопроса. Свои ответы вы оцениваете в баллах от 0 до 2.: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показываете, насколько хорошо вы умеете делать то, что написано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отражаете свое отношение к этому действию (нравится или нет)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оцениваете, насколько вам хотелось бы выполнять это действие в будущей профессии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каждый ответ в баллах от 0 до 2  и заносите их в таблицу.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из них оцените сначала ваше «умение» (1), затем - «отношение» (2) и потом - «пожелание»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же последовательности проставьте оценочные баллы в клетку таблицы.</a:t>
            </a:r>
          </a:p>
        </p:txBody>
      </p:sp>
    </p:spTree>
    <p:extLst>
      <p:ext uri="{BB962C8B-B14F-4D97-AF65-F5344CB8AC3E}">
        <p14:creationId xmlns:p14="http://schemas.microsoft.com/office/powerpoint/2010/main" val="15897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96" y="1"/>
            <a:ext cx="8486452" cy="6575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 профориентации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89807" y="657547"/>
            <a:ext cx="4356241" cy="4397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«Примерочная 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профессий»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подберет то, что подходит конкретно Вам.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помочь тебе ответить на вопрос «Кто Я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marL="0" indent="0">
              <a:buNone/>
            </a:pP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«Мое образование»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абитуриентов, на котором собраны самые разные материалы по теме — подборки ВУЗов, колледжей, статьи о выборе специальности, рейтинги профессий и учебных заведений. В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«Тесты» можно найти перечень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тестов на любой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400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Навигатум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Игровые инструменты профессионального и личностного самоопределения для детей и взрослых. Мультсериалы для всех возрастных категорий, легкая подача материала, психологическая поддержка и мотивация, тренинги, формирующие навыки и востребованные качества.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ПрофВыбор.ру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Профессиограммы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тематические статьи о профессиях,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тесты.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0548" y="657547"/>
            <a:ext cx="4648200" cy="3394472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Билет в будущее»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проект ранней профессиональной ориентации учеников 6–11-х классов. Он реализуется в рамках федерального проекта «Успех каждого ребёнка» национального проекта «Образование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перемена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развивающий проект для школьников, педагогов и школ, который помогает подростку раскрыть свои способности и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поработать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профессиях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Шоу профессий»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проект о ранней профориентации для школьников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«Атлас новых профессий»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альманах перспективных отраслей и профессий на ближайшие 15–20 лет.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профессий по 27 отраслям.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842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 поступления в вузы России для абитуриентов.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71489" y="768636"/>
            <a:ext cx="4290317" cy="403966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Навигатор абитуриента</a:t>
            </a:r>
            <a:endParaRPr lang="ru-RU" sz="6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абитуриента – это ответы на самые сложные и важные вопросы родителей и детей об образовании. Авторы рассказывают про олимпиады, экзамены, колледжи и вузы, про личный опыт школьников, родителей и студентов, про профессии будущего и про то, где им учат.</a:t>
            </a:r>
            <a:endParaRPr lang="ru-RU" sz="6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Учеба.ру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 Старшекласснику и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абитуриенту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Каталог профессий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подробным описанием. </a:t>
            </a:r>
            <a:endParaRPr lang="ru-RU" sz="6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IZ-I.ru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 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самоопределения для подростков. Инструменты работы для психологов, педагогов и специалистов по профориентации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Университет </a:t>
            </a:r>
            <a:r>
              <a:rPr lang="ru-RU" sz="6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20.35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диагностику и получить рекомендации по развитию и обучению. </a:t>
            </a:r>
            <a:endParaRPr lang="ru-RU" sz="6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9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49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0" y="688370"/>
            <a:ext cx="4648199" cy="43562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Калейдоскоп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профессий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кинокомпании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Парамульт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понятно о профориентации и выборе профессии для малышей, старшеклассников, студентов, взрослых в формате коротких видео.</a:t>
            </a:r>
          </a:p>
          <a:p>
            <a:pPr marL="0" indent="0" fontAlgn="t">
              <a:lnSpc>
                <a:spcPct val="115000"/>
              </a:lnSpc>
              <a:spcBef>
                <a:spcPts val="1125"/>
              </a:spcBef>
              <a:buNone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Zасобой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развитию системы ранней профориентации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Zасобой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направлена на работу со специалистами в области профессионального самоопределения, а также на работу с учащимися.</a:t>
            </a:r>
          </a:p>
          <a:p>
            <a:pPr marL="0" indent="0" fontAlgn="t">
              <a:lnSpc>
                <a:spcPct val="115000"/>
              </a:lnSpc>
              <a:spcBef>
                <a:spcPts val="1125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Проект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Profstories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возможностей и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википедия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 работодателях и профессиях, разработанная в рамках деятельности Центра компетенций по развитию профориентации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Zасобой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Время выбирать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профессию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рекомендовать для самодиагностики подросткам и родителям. Педагоги найдут материалы для подготовки 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мероприятиям.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290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650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тестирования и оценки компетенций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63775" y="1063229"/>
            <a:ext cx="4777483" cy="3847818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Тест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«Ориентация» (по типологии профессий Е.А. Климова)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Ответив на вопросы теста, Вы сможете получше узнать свои «хочу» и «могу» и познакомиться с профессиями, которые лучше всего им соответствуют.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Матрица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выбора профессии (методика Г.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Резапкиной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Матрицей выбора профессии поможет вам уточнить свой выбор, узнать будущую профессию, увидеть новые варианты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fontAlgn="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22350" y="1171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05483" y="842481"/>
            <a:ext cx="4290317" cy="37521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Testometrika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тесты онлайн, в том числе раздел «Бизнес и работа», в котором представлен большой перечень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тестов.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Методика «Карта интересов»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из нас в определенном возрасте приходится делать решительный шаг и выбирать свою будущую профессию. Но как ее выбрать, если не можешь понять, что тебе на самом деле интересно.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ПрофКонтур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тестированию на "Технические и инновационное способности" учащихся старших классов 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«Личность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профессия»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https://proforientator.ru/profline/test/e60f99de247544e88ea0ad7824b7f1ef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«ВУЗ или колледж»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https://proforientator.ru/profline/test/d2225270674c9696bc874e6d86850bed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https://psytests.org/tags/kids.html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34948"/>
            <a:ext cx="8686800" cy="36596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Определение профессионального типа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личности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Характер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профессия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Профессиональная идентичность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вопросов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Дифференциально-диагностический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опросник,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ДДО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Предпочтительный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тип будущей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профессии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вопросов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Определение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типа будущей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профессии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Опросник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профессиональной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готовности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Карта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интересов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Голомштока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Методика Профиль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Опросник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профессиональных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предпочтений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Опросник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профессиональных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склонностей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Матрица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профессионального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выбора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Иерархия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мотивов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труда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Мотивы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выбора профессии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Гриншпун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вопроса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Мотивы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выбора профессии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Овчарова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вопросов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20" y="2017283"/>
            <a:ext cx="3271668" cy="196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7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144" y="0"/>
            <a:ext cx="8763856" cy="8733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сервисы по профориентации школьников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3016" y="959204"/>
            <a:ext cx="4249147" cy="3982666"/>
          </a:xfrm>
        </p:spPr>
        <p:txBody>
          <a:bodyPr>
            <a:noAutofit/>
          </a:bodyPr>
          <a:lstStyle/>
          <a:p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https://proektoria.online/lessons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Атлас новых профессий»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сайт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https://new.atlas100.ru/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выявлению своего карьерного развития на сайте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https://bilet.worldskills.ru/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платформа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Профнавигатор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http://iro23.ru/prof/proinformirovan-proforientirovan.html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Навигатум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мире профессий» сериал для младших школьников о профессиях и труде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https://navigatum.ru/primary-school.html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Он-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тестирование по психологии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 профориентации на портале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копилка ИРО для педагогов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профориентации 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Он-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психологии на тему профориентации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https://proforientatsia.ru/testy-na-proforientatsiyu-dlya-detej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31567" y="959204"/>
            <a:ext cx="5012433" cy="2811411"/>
          </a:xfrm>
        </p:spPr>
        <p:txBody>
          <a:bodyPr>
            <a:normAutofit lnSpcReduction="10000"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сопровождение образовательного курса «Человек и профессия» - (Издательство «Глобус»), электронный учебник профессионального самоопределения Г.В.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Резапкиной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проект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Навигатум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https://navigatum.ru/metodika.html;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профессиональной ориентации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Резапкиной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 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http://metodkabi.net.ru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профессию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https://proekt-pro.ru/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https://ustaliy.ru/wp-content/uploads/2019/04/74059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660081"/>
            <a:ext cx="1920240" cy="143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0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304" y="1081726"/>
            <a:ext cx="7181636" cy="4061774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200" dirty="0"/>
              <a:t>1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Битянова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Р. Организация психологической работы в школе. М.: Совершенство, 1998.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Грецов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А.Г. Выбираем профессию. Советы практического психолога. СПб.: Питер, 2008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Дубровина И. В. Практическая психология образования. М.: ТЦ “Сфера”, 1998.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Климов Е.А. Как выбирать профессию. М.: Просвещение, 1990.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Елькина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Ю. Путешествие в мир профессий: пособие для родителей учащихся 1-4 классов.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5.Прощицкая Е.Н. «Выбирайте профессию».М.-1991.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Практическая психодиагностика. Самара, 1998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«Я в мире профессий», Краснодар, 2004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8.Рогов Е.И Выбор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профессии:Становление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профессионала.-М.-2003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9.Программа тренингов к фильму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Г.В.Резапкиной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«Дороги, которые мы выбираем»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10.Г.В.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Резапкина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Программа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для 9-х классов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«ПСИХОЛОГИЯ И ВЫБОР ПРОФЕССИИ»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Резапкина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Г. Словарь профессий / Г.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Резапкина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Школьный психолог: Прил. к газ. "Первое сент.".- 2007.- № 5.- С. 25-32.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Г.В.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Резапкина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Методический кабинет профориентации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http://metodkabi.net.ru/index.php?id=2105#ur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4812" y="253419"/>
            <a:ext cx="5610166" cy="56030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12037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802857" y="709613"/>
            <a:ext cx="4198144" cy="2316956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3"/>
              </a:rPr>
              <a:t>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d2gg9evh47fn9z.cloudfront.net/800px_COLOURBOX77752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44" y="633457"/>
            <a:ext cx="2603333" cy="245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80504" y="2798492"/>
            <a:ext cx="5809982" cy="1159098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49724" y="1110072"/>
            <a:ext cx="29032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5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удачно выберете труд и вложите в него всю свою душу, то счастье само вас отыщет»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Д. Ушинский</a:t>
            </a:r>
          </a:p>
        </p:txBody>
      </p:sp>
    </p:spTree>
    <p:extLst>
      <p:ext uri="{BB962C8B-B14F-4D97-AF65-F5344CB8AC3E}">
        <p14:creationId xmlns:p14="http://schemas.microsoft.com/office/powerpoint/2010/main" val="13675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структурное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координирующее деятельность педагогического коллектива на создание условий для успешного профессионального самоопределения учащихся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Центра: </a:t>
            </a:r>
            <a:endParaRPr lang="ru-RU" sz="17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поддержки учащимся в ходе выбора профиля обучения и сферы будущей профессиональной деятельности;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у учащихся сознательного отношения к труду, профессиональное самоопределение в соответствии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возможностями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способностями и с учётом требований рынка труда; – возрождение уважения к труду и престижа рабочих профессий;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(возможности рынка образовательных услуг, потребности рынка труда, оплата и условия труда). </a:t>
            </a:r>
          </a:p>
          <a:p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школы: </a:t>
            </a:r>
            <a:endParaRPr lang="ru-RU" sz="19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учителя трудового обучения и технологии; – классные руководители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библиотекарь;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педагог;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педагог-психолог;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учащиеся.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121" y="3045397"/>
            <a:ext cx="2285679" cy="187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0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27417" y="1751293"/>
            <a:ext cx="7266156" cy="308783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Информационно-методическая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Психолого-диагностическая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Образовательная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 родителями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педагогами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 </a:t>
            </a:r>
          </a:p>
        </p:txBody>
      </p:sp>
      <p:sp>
        <p:nvSpPr>
          <p:cNvPr id="4" name="AutoShape 4" descr="Картинки по запросу картинки книги профориентация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5" name="AutoShape 6" descr="Картинки по запросу картинки книги профориентация"/>
          <p:cNvSpPr>
            <a:spLocks noChangeAspect="1" noChangeArrowheads="1"/>
          </p:cNvSpPr>
          <p:nvPr/>
        </p:nvSpPr>
        <p:spPr bwMode="auto">
          <a:xfrm>
            <a:off x="1373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6" name="Picture 2" descr="C:\Documents and Settings\психолог\Рабочий стол\картинки по психологии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8057" y="2518330"/>
            <a:ext cx="2071678" cy="1553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78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психолог: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рамках Центра по профориентации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6725" y="1249578"/>
            <a:ext cx="80869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профессиональных интересов и склонностей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готовности учащегося к профильному и профессиональному самоопределению через анкетирование учащихся и их родителей;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занятий по профориентации учащихся;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беседы, психологическое просвещение для родителей и педагогов на тему выбора;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психологические консультации с учётом возрастных особенностей учащихся;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формированию у школьников адекватной самооценки;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учащихся для выступлений перед учениками о своей профессии, привлекает их для работы руководителями кружков;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помощь классному руководителю в анализе и оценке интересов и склонностей учащихся;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базу данных по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профдиагностике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38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4529" y="141713"/>
            <a:ext cx="8250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методики,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помогающие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индивидуальные особенности и профессиональные наклонности школьников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/>
          </a:p>
        </p:txBody>
      </p:sp>
      <p:pic>
        <p:nvPicPr>
          <p:cNvPr id="6" name="Picture 14" descr="Картинки по запросу картинки профориентация в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148" y="1711373"/>
            <a:ext cx="2708946" cy="312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7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063" y="72415"/>
            <a:ext cx="8229600" cy="8572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Голланда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Холланда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17142"/>
            <a:ext cx="9144000" cy="3577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Голланда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Холланда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разработана в 1950-х годах и названа в честь американского психолога, выделившего 6 типов личности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реалистический — те, кто предпочитает «работу руками», с вещами, а не с людьми;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— это ученые, научные сотрудники, проектировщики, то есть те, кто «работает головой»;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— кому нравится много общаться с разными людьми;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стандартный (конвенциальный) — для такого человека важно соблюдение правил и регламентов;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предприимчивый — это не только бизнесмены, но и менеджеры по продажам, продавцы;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артистический — художники, певцы, актеры, то есть творческие личности.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этой типологии разработаны разные варианты опросников.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Голланда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около 30–50 вопросов, где нужно из 2 профессий выбрать ту, которая кажется более близкой и привлекательной. В конце по таблице с расшифровкой посчитать, сколько совпадений получилось с каждый типом (если тест проходите в интернете, система сама распределит результаты).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«Дифференциально-диагностический опросник» (ДДО)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031" y="801384"/>
            <a:ext cx="8650841" cy="42637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Настоящая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позволяет выявить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склонности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предназначена для отбора на различные типы профессий в соответствии с классификацией типов профессий Е. А Климова. Можно использовать при профориентации подростков и взрослых.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Испытуемый должен в каждой из 20 пар предлагаемых видов деятельности выбрать только один вид и в соответствующей клетке листа ответов поставить знак «+».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ответов сделан так, чтобы можно было подсчитать число знаков «+» в каждом из 5-ти столбцов. Каждый из 5-ти столбцов соответствует определенному типу профессии. Испытуемому рекомендуется выбрать тот тип профессий, который получил максимальное число знаков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«+».</a:t>
            </a:r>
          </a:p>
          <a:p>
            <a:r>
              <a:rPr lang="ru-RU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типов профессий по столбцам: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9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- природа»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все     профессии,      связанные     с      растениеводством, животноводством и лесным хозяйством;</a:t>
            </a:r>
          </a:p>
          <a:p>
            <a:pPr lvl="0"/>
            <a:r>
              <a:rPr lang="ru-RU" sz="29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 - техника»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все технические профессии;</a:t>
            </a:r>
          </a:p>
          <a:p>
            <a:pPr lvl="0"/>
            <a:r>
              <a:rPr lang="ru-RU" sz="29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 - человек»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все профессии, связанные с обслуживанием людей, с общением;   </a:t>
            </a:r>
          </a:p>
          <a:p>
            <a:pPr lvl="0"/>
            <a:r>
              <a:rPr lang="ru-RU" sz="29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- знак»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  все   профессии,    связанные   с   расчетами,    цифрами   и буквенными знаками, в том числе и музыкальные специальности;</a:t>
            </a:r>
          </a:p>
          <a:p>
            <a:pPr lvl="0"/>
            <a:r>
              <a:rPr lang="ru-RU" sz="29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- художественный образ»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все творческие специальности.</a:t>
            </a:r>
          </a:p>
          <a:p>
            <a:endParaRPr lang="ru-RU" sz="29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183" y="0"/>
            <a:ext cx="8229600" cy="7602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для определения типа мышления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657546"/>
            <a:ext cx="8917969" cy="39370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человека преобладает определенный тип мышления. Данный опросник поможет вам определить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тип мышления 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Предметно-действенное мышление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свойственно людям дела. Они усваивают информацию через движения. Обычно они обладают хорошей координацией движений.  Их руками создан весь окружающий нас предметный мир.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невозможно реализовать самую блестящую идею. 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Абстрактно-символическим мышлением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обладают многие люди науки – физики-теоретики, математики, экономисты, программисты, аналитики. Люди с таким типом мышления могут усваивать информацию с помощью математических кодов, формул и операций, которые нельзя ни потрогать, ни   представить. Благодаря особенностям такого мышления на основе гипотез сделаны многие открытия во всех областях науки.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Словесно-логическое мышление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отличает людей с ярко выраженным вербальным интеллектом (от лат.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verbalis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словесный).  Благодаря развитому словесно-логическому мышлению ученый, преподаватель, переводчик, писатель, филолог, журналист могут сформулировать свои мысли и донести их до людей. Это умение также необходимо руководителям,  политикам и общественным деятелям. 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Наглядно-образным мышлением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обладают люди с художественным складом ума, которые могут представить и то, что было, и то, что будет, и то, чего никогда не было и не будет – художники, поэты, писатели, режиссеры. Архитектор, конструктор, дизайнер, художник, режиссер также должны обладать  развитым наглядно-образным мышлением.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это способность мыслить творчески, находить нестандартные решения задачи. Креативностью может обладать человек с  любым типом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мышления. </a:t>
            </a:r>
          </a:p>
        </p:txBody>
      </p:sp>
    </p:spTree>
    <p:extLst>
      <p:ext uri="{BB962C8B-B14F-4D97-AF65-F5344CB8AC3E}">
        <p14:creationId xmlns:p14="http://schemas.microsoft.com/office/powerpoint/2010/main" val="215101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789" y="432010"/>
            <a:ext cx="8229600" cy="8572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«Профиль»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(модификация методики «Карта интересов»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Голомштока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профориентации был разработан еще 1968 и неоднократно изменялся на протяжении своего существования. «Карта интересов»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А.Е.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Голомштока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применяется для профориентации старшеклассников и студентов.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выявить их склонности к одному из 29 направлений профессиональной деятельности — физика, математика, химия, биология, медицина, иностранные языки, литература, сценическое искусство, военные специальности и другие.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6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3453</TotalTime>
  <Words>2264</Words>
  <Application>Microsoft Office PowerPoint</Application>
  <PresentationFormat>Экран (16:9)</PresentationFormat>
  <Paragraphs>174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«Психологическое сопровождение профориентационной работы в образовательной организации».    </vt:lpstr>
      <vt:lpstr>Профориентационный центр - структурное подразделение, координирующее деятельность педагогического коллектива на создание условий для успешного профессионального самоопределения учащихся.</vt:lpstr>
      <vt:lpstr>Основные направления работы   </vt:lpstr>
      <vt:lpstr>Школьный психолог:  деятельность в рамках Центра по профориентации</vt:lpstr>
      <vt:lpstr>Презентация PowerPoint</vt:lpstr>
      <vt:lpstr>Методика Голланда (Холланда) </vt:lpstr>
      <vt:lpstr>Методика «Дифференциально-диагностический опросник» (ДДО) </vt:lpstr>
      <vt:lpstr>Опросник для определения типа мышления </vt:lpstr>
      <vt:lpstr>Методика «Профиль» (модификация методики «Карта интересов»  А. Голомштока) </vt:lpstr>
      <vt:lpstr>    Опросник профессиональных склонностей  Л. Йовайши (в модификации Г. В. Резапкиной)    </vt:lpstr>
      <vt:lpstr>Определение направленности личности (ориентационная анкета) </vt:lpstr>
      <vt:lpstr>Опросник профессиональной готовности  (Л.Н. Кабардова)  </vt:lpstr>
      <vt:lpstr>Платформы профориентации</vt:lpstr>
      <vt:lpstr>Траектория поступления в вузы России для абитуриентов. </vt:lpstr>
      <vt:lpstr>Платформы профориентационного тестирования и оценки компетенций </vt:lpstr>
      <vt:lpstr>https://psytests.org/tags/kids.html</vt:lpstr>
      <vt:lpstr> Полезные электронные сервисы по профориентации школьников  </vt:lpstr>
      <vt:lpstr>1. Битянова М. Р. Организация психологической работы в школе. М.: Совершенство, 1998. 2. Грецов А.Г. Выбираем профессию. Советы практического психолога. СПб.: Питер, 2008 3. Дубровина И. В. Практическая психология образования. М.: ТЦ “Сфера”, 1998. 4. Климов Е.А. Как выбирать профессию. М.: Просвещение, 1990.  Елькина О. Ю. Путешествие в мир профессий: пособие для родителей учащихся 1-4 классов. 5.Прощицкая Е.Н. «Выбирайте профессию».М.-1991. 6. Практическая психодиагностика. Самара, 1998 7. «Я в мире профессий», Краснодар, 2004 8.Рогов Е.И Выбор профессии:Становление профессионала.-М.-2003 9.Программа тренингов к фильму Г.В.Резапкиной «Дороги, которые мы выбираем» 10.Г.В. Резапкина. Программа предпрофильной подготовки для 9-х классов «ПСИХОЛОГИЯ И ВЫБОР ПРОФЕССИИ»  11. Резапкина, Г. Словарь профессий / Г. Резапкина // Школьный психолог: Прил. к газ. "Первое сент.".- 2007.- № 5.- С. 25-32. 12. Г.В. Резапкина. Методический кабинет профориентации http://metodkabi.net.ru/index.php?id=2105#ur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особенности профессиональной ориентации школьников на разных ступенях образования</dc:title>
  <dc:creator>RePack by Diakov</dc:creator>
  <cp:lastModifiedBy>user</cp:lastModifiedBy>
  <cp:revision>238</cp:revision>
  <dcterms:created xsi:type="dcterms:W3CDTF">2019-08-14T21:27:00Z</dcterms:created>
  <dcterms:modified xsi:type="dcterms:W3CDTF">2024-02-02T07:06:23Z</dcterms:modified>
</cp:coreProperties>
</file>