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311" r:id="rId3"/>
    <p:sldId id="257" r:id="rId4"/>
    <p:sldId id="313" r:id="rId5"/>
    <p:sldId id="298" r:id="rId6"/>
    <p:sldId id="258" r:id="rId7"/>
    <p:sldId id="259" r:id="rId8"/>
    <p:sldId id="282" r:id="rId9"/>
    <p:sldId id="312" r:id="rId10"/>
    <p:sldId id="262" r:id="rId11"/>
    <p:sldId id="296" r:id="rId12"/>
    <p:sldId id="302" r:id="rId13"/>
    <p:sldId id="303" r:id="rId14"/>
    <p:sldId id="260" r:id="rId15"/>
    <p:sldId id="268" r:id="rId16"/>
    <p:sldId id="261" r:id="rId17"/>
    <p:sldId id="269" r:id="rId18"/>
    <p:sldId id="308" r:id="rId19"/>
    <p:sldId id="283" r:id="rId20"/>
    <p:sldId id="281" r:id="rId21"/>
    <p:sldId id="276" r:id="rId22"/>
    <p:sldId id="265" r:id="rId23"/>
    <p:sldId id="278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  <a:srgbClr val="0066FF"/>
    <a:srgbClr val="CCCCFF"/>
    <a:srgbClr val="00FF00"/>
    <a:srgbClr val="FFFF00"/>
    <a:srgbClr val="FF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16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883F33A-A81A-454D-8B85-90DB7A4849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84EF0F-8127-4755-B36D-12CC969DB4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600DAC-A627-4EB5-8D81-13742DE1B99A}" type="datetimeFigureOut">
              <a:rPr lang="ru-RU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E6EA253-C358-4B0A-924B-14AC80299B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67BD3BC-1648-45B5-9094-79601F5E7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9D9ABB-D36E-4E9E-B81F-3450F76124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0CAD1E-A596-4185-83DC-DB4AC05A81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AFCBB8-73D2-48DA-B3BC-732B73A011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4277C-C2D9-4A08-8AD8-D4A8DCC49247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CF07-BE47-457C-AF89-CB5C997DCDD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82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91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64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01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0830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41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63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363E8-2D9D-44A9-B743-489E471DD653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1A76E-8C28-4B47-BC56-5EBC877C62E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756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E1DCB-69AE-444D-BDD3-1F1CDF2E0E5A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1611-ABFC-42F0-8CB2-0DD4D7C414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9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D61040-028D-4CA8-9BE8-7418BD34A497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1CD8-CF46-45DE-B90F-3F0D4C5D89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01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26B10-889F-476C-BAF1-F569B3800B52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5FC8-47E0-490F-B3BB-65E359536D2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35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8185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B821B-BBDC-48CF-9A11-EE2B32961126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E131D-20E3-44CC-B3A0-37390D3A0A7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14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20760-BBD3-4BBC-9E2E-ABEEA955EE5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03CD-0FC9-4007-BBE0-88CC0F221B6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3052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F3A5EA-25AF-4625-8CB1-CA491265161D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3804-1274-4953-BE3E-402E8225776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075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AE32A1-AE3E-4F61-90EB-CD0CBC4AF737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B5C8-289C-4E92-9F21-D0847BAC11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047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408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F9DAD5A-50F1-4A21-898B-F7D11A505A98}" type="datetimeFigureOut">
              <a:rPr lang="ru-RU" smtClean="0"/>
              <a:pPr>
                <a:defRPr/>
              </a:pPr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2A2B0C-425E-4311-BB4A-D6C677027E0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9718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AD385B08-DF6F-44CE-9BF7-E25F95A19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92150"/>
            <a:ext cx="7772400" cy="14414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профилактики девиантного поведения детей и подростков в процессе обучения и воспитания</a:t>
            </a:r>
            <a:br>
              <a:rPr lang="ru-RU" alt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DD325A15-E6E3-4BDC-888B-4B3B59450EC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219700" y="2133600"/>
            <a:ext cx="35274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ru-RU" altLang="ru-RU" sz="2400" b="1" dirty="0">
                <a:solidFill>
                  <a:schemeClr val="bg1"/>
                </a:solidFill>
              </a:rPr>
              <a:t> </a:t>
            </a:r>
          </a:p>
          <a:p>
            <a:pPr algn="l" eaLnBrk="1" hangingPunct="1"/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b="1" i="1" dirty="0">
                <a:solidFill>
                  <a:schemeClr val="bg1"/>
                </a:solidFill>
              </a:rPr>
              <a:t>Крошка сын</a:t>
            </a:r>
            <a:br>
              <a:rPr lang="ru-RU" altLang="ru-RU" sz="2400" b="1" i="1" dirty="0">
                <a:solidFill>
                  <a:schemeClr val="bg1"/>
                </a:solidFill>
              </a:rPr>
            </a:br>
            <a:r>
              <a:rPr lang="ru-RU" altLang="ru-RU" sz="2400" b="1" i="1" dirty="0">
                <a:solidFill>
                  <a:schemeClr val="bg1"/>
                </a:solidFill>
              </a:rPr>
              <a:t> к отцу пришёл,</a:t>
            </a:r>
            <a:br>
              <a:rPr lang="ru-RU" altLang="ru-RU" sz="2400" b="1" i="1" dirty="0">
                <a:solidFill>
                  <a:schemeClr val="bg1"/>
                </a:solidFill>
              </a:rPr>
            </a:br>
            <a:r>
              <a:rPr lang="ru-RU" altLang="ru-RU" sz="2400" b="1" i="1" dirty="0">
                <a:solidFill>
                  <a:schemeClr val="bg1"/>
                </a:solidFill>
              </a:rPr>
              <a:t>и спросила кроха:</a:t>
            </a:r>
            <a:br>
              <a:rPr lang="ru-RU" altLang="ru-RU" sz="2400" b="1" i="1" dirty="0">
                <a:solidFill>
                  <a:schemeClr val="bg1"/>
                </a:solidFill>
              </a:rPr>
            </a:br>
            <a:r>
              <a:rPr lang="ru-RU" altLang="ru-RU" sz="2400" b="1" i="1" dirty="0">
                <a:solidFill>
                  <a:schemeClr val="bg1"/>
                </a:solidFill>
              </a:rPr>
              <a:t>— Что такое</a:t>
            </a:r>
            <a:br>
              <a:rPr lang="ru-RU" altLang="ru-RU" sz="2400" b="1" i="1" dirty="0">
                <a:solidFill>
                  <a:schemeClr val="bg1"/>
                </a:solidFill>
              </a:rPr>
            </a:br>
            <a:r>
              <a:rPr lang="ru-RU" altLang="ru-RU" sz="2400" b="1" i="1" dirty="0">
                <a:solidFill>
                  <a:schemeClr val="bg1"/>
                </a:solidFill>
              </a:rPr>
              <a:t> хорошо</a:t>
            </a:r>
            <a:br>
              <a:rPr lang="ru-RU" altLang="ru-RU" sz="2400" b="1" i="1" dirty="0">
                <a:solidFill>
                  <a:schemeClr val="bg1"/>
                </a:solidFill>
              </a:rPr>
            </a:br>
            <a:r>
              <a:rPr lang="ru-RU" altLang="ru-RU" sz="2400" b="1" i="1" dirty="0">
                <a:solidFill>
                  <a:schemeClr val="bg1"/>
                </a:solidFill>
              </a:rPr>
              <a:t>и что такое</a:t>
            </a:r>
            <a:br>
              <a:rPr lang="ru-RU" altLang="ru-RU" sz="2400" b="1" i="1" dirty="0">
                <a:solidFill>
                  <a:schemeClr val="bg1"/>
                </a:solidFill>
              </a:rPr>
            </a:br>
            <a:r>
              <a:rPr lang="ru-RU" altLang="ru-RU" sz="2400" b="1" i="1" dirty="0">
                <a:solidFill>
                  <a:schemeClr val="bg1"/>
                </a:solidFill>
              </a:rPr>
              <a:t> плохо?</a:t>
            </a:r>
            <a:r>
              <a:rPr lang="ru-RU" altLang="ru-RU" sz="2400" b="1" i="1" dirty="0"/>
              <a:t> </a:t>
            </a:r>
          </a:p>
          <a:p>
            <a:pPr algn="l" eaLnBrk="1" hangingPunct="1"/>
            <a:endParaRPr lang="ru-RU" altLang="ru-RU" sz="2400" b="1" i="1" dirty="0"/>
          </a:p>
          <a:p>
            <a:pPr algn="l" eaLnBrk="1" hangingPunct="1"/>
            <a:r>
              <a:rPr lang="ru-RU" altLang="ru-RU" sz="2400" b="1" dirty="0">
                <a:solidFill>
                  <a:schemeClr val="bg1"/>
                </a:solidFill>
              </a:rPr>
              <a:t>В. Маяковский 1925 г.</a:t>
            </a:r>
          </a:p>
        </p:txBody>
      </p:sp>
      <p:pic>
        <p:nvPicPr>
          <p:cNvPr id="5124" name="Picture 5" descr="картинка п">
            <a:extLst>
              <a:ext uri="{FF2B5EF4-FFF2-40B4-BE49-F238E27FC236}">
                <a16:creationId xmlns:a16="http://schemas.microsoft.com/office/drawing/2014/main" id="{31BB6E62-8249-447B-B57E-DE3E4762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4537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В.И.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Загвязинского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А.Ф. Закировой профилактика может осуществляться на нескольких уровнях: 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42176" cy="5204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3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400" b="1" dirty="0">
                <a:solidFill>
                  <a:schemeClr val="bg1"/>
                </a:solidFill>
              </a:rPr>
              <a:t>на личностном уровне</a:t>
            </a:r>
            <a:r>
              <a:rPr lang="ru-RU" sz="3400" dirty="0">
                <a:solidFill>
                  <a:schemeClr val="bg1"/>
                </a:solidFill>
              </a:rPr>
              <a:t> происходит формирование тех качеств личности </a:t>
            </a:r>
            <a:r>
              <a:rPr lang="ru-RU" sz="3400" b="1" dirty="0">
                <a:solidFill>
                  <a:schemeClr val="bg1"/>
                </a:solidFill>
              </a:rPr>
              <a:t>младшего</a:t>
            </a:r>
            <a:r>
              <a:rPr lang="ru-RU" sz="3400" dirty="0">
                <a:solidFill>
                  <a:schemeClr val="bg1"/>
                </a:solidFill>
              </a:rPr>
              <a:t> школьника, которые способствовали бы повышению уровня здоровья отдельного человека; 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bg1"/>
                </a:solidFill>
              </a:rPr>
              <a:t>на семейном</a:t>
            </a:r>
            <a:r>
              <a:rPr lang="ru-RU" sz="3400" dirty="0">
                <a:solidFill>
                  <a:schemeClr val="bg1"/>
                </a:solidFill>
              </a:rPr>
              <a:t> – влияние на микросоциум – семью (тематические родительские встречи, семейные консультации);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bg1"/>
                </a:solidFill>
              </a:rPr>
              <a:t>на социальном</a:t>
            </a:r>
            <a:r>
              <a:rPr lang="ru-RU" sz="3400" dirty="0">
                <a:solidFill>
                  <a:schemeClr val="bg1"/>
                </a:solidFill>
              </a:rPr>
              <a:t> – влияние на социальную среду (проведение индивидуальных консультаций, профилактических бесед). </a:t>
            </a:r>
          </a:p>
        </p:txBody>
      </p:sp>
    </p:spTree>
    <p:extLst>
      <p:ext uri="{BB962C8B-B14F-4D97-AF65-F5344CB8AC3E}">
        <p14:creationId xmlns:p14="http://schemas.microsoft.com/office/powerpoint/2010/main" val="2494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280690"/>
            <a:ext cx="8260672" cy="108012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2700" b="1" dirty="0">
                <a:solidFill>
                  <a:schemeClr val="bg1"/>
                </a:solidFill>
              </a:rPr>
              <a:t>Детям среднего и старшего школьного возраста присущи такие признаки девиантного поведения:</a:t>
            </a:r>
            <a:br>
              <a:rPr lang="ru-RU" sz="2700" dirty="0">
                <a:solidFill>
                  <a:schemeClr val="bg1"/>
                </a:solidFill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579296" cy="5040560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курение табака;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употребление алкогольных напитков (развитие раннего алкоголизма);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подростковая наркомания;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нецензурная брань;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немотивированные проявления агрессии;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склонность к бродяжничеству и регулярные попытки убежать из дома;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склонность к воровству;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суицидальное поведение;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bg1"/>
                </a:solidFill>
              </a:rPr>
              <a:t>сексуальная расторможенность;</a:t>
            </a:r>
          </a:p>
          <a:p>
            <a:r>
              <a:rPr lang="ru-RU" sz="2200" dirty="0">
                <a:solidFill>
                  <a:schemeClr val="bg1"/>
                </a:solidFill>
              </a:rPr>
              <a:t>проявления насилия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0271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53F56458-DD67-4447-8EFC-7370C2300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357188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Основные приемы психолого-педагогического воздействия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C66F89F-2348-401A-8412-1F3A28D9F7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00188"/>
            <a:ext cx="7772400" cy="500062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Проявления доброты, внимания и заботы;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Просьба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Поощрение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Авансирование личности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Прощение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Проявление огорчения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Поручительство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Убеждение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Внушение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Доверие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Вовлечение в интересную деятельность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>
                <a:solidFill>
                  <a:schemeClr val="bg1"/>
                </a:solidFill>
              </a:rPr>
              <a:t>Моральная поддержка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AB15A868-D343-4EDC-9E11-EE390B9B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013176"/>
            <a:ext cx="6554867" cy="1524000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взаимодействия с девиантными подростками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id="{72B0A4A1-1D04-49BD-A179-EBCFC4EDD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002" y="302518"/>
            <a:ext cx="8507288" cy="4857403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подопечным неопределенности личной ситуации, необходимости ее достройки из прошлого и будущего; </a:t>
            </a: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построение временной «растяжки» (мое прошлое — настоящее — будущее); </a:t>
            </a: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планирование шагов по достижению образа будущего; </a:t>
            </a: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сохранение независимости от чужих решений; </a:t>
            </a: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совместный с социальным педагогом анализ и рефлексия решений и действий подопечного; </a:t>
            </a: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выстраивание партнерства и взаимодействия с другими людьми и структурами под решение своих задач; </a:t>
            </a: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процедура «</a:t>
            </a:r>
            <a:r>
              <a:rPr lang="ru-RU" alt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договаривания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 другими о нормах жизни и действия; </a:t>
            </a:r>
          </a:p>
          <a:p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переформатирование и «</a:t>
            </a:r>
            <a:r>
              <a:rPr lang="ru-RU" alt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переозначивание</a:t>
            </a: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своих результатов и целей. </a:t>
            </a:r>
          </a:p>
        </p:txBody>
      </p:sp>
    </p:spTree>
    <p:extLst>
      <p:ext uri="{BB962C8B-B14F-4D97-AF65-F5344CB8AC3E}">
        <p14:creationId xmlns:p14="http://schemas.microsoft.com/office/powerpoint/2010/main" val="40632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EECB5FF-1538-43D1-B33D-4069FAD7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89" y="33265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7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Принципы профилактики и коррекции </a:t>
            </a:r>
            <a:br>
              <a:rPr lang="ru-RU" altLang="ru-RU" sz="27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27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подростков, используемые в работе: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577A62A-EAB2-47F6-BF6B-23B18B43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0057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Комплексный и системный подход к диагностике, профилактике и коррекции.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2. Учет возрастных и индивидуально-личностных особенностей ребенка и специфики социально-педагогической ситуации развития ребенка.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3. Профессиональная компетентность и разделение функций.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4. Опора на положительное в личности ребенка и ориентация на гармонизацию ее развития.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5.  Единство и взаимодополняемость психологических и педагогических методов.</a:t>
            </a:r>
          </a:p>
          <a:p>
            <a:pPr eaLnBrk="1" hangingPunct="1"/>
            <a:endParaRPr lang="ru-RU" altLang="ru-RU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A0DB3ED-C88F-4B81-B41E-8398D8D1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88640"/>
            <a:ext cx="8002587" cy="144013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Принцип ориентации на позитивное в поведении и характере обучающегося группы риска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7490E71-5ACB-467C-B3D6-FBC0ABCF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9941"/>
            <a:ext cx="8108504" cy="475252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Этот принцип предполагает, что педагог должен </a:t>
            </a:r>
            <a:r>
              <a:rPr lang="ru-RU" altLang="ru-RU" sz="2400" b="1" dirty="0">
                <a:solidFill>
                  <a:schemeClr val="bg1"/>
                </a:solidFill>
              </a:rPr>
              <a:t>ВИДЕТЬ</a:t>
            </a:r>
            <a:r>
              <a:rPr lang="ru-RU" altLang="ru-RU" sz="2400" dirty="0">
                <a:solidFill>
                  <a:schemeClr val="bg1"/>
                </a:solidFill>
              </a:rPr>
              <a:t> в подростке прежде всего лучшее и опираться на это лучшее в своей работе с ним.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Условиями реализации данного принципа являются:</a:t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>
                <a:solidFill>
                  <a:schemeClr val="bg1"/>
                </a:solidFill>
              </a:rPr>
              <a:t>• стимулирование самопознания подростка своих положительных черт;</a:t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>
                <a:solidFill>
                  <a:schemeClr val="bg1"/>
                </a:solidFill>
              </a:rPr>
              <a:t>• формирование нравственных качеств при самооценке своего поведения;</a:t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>
                <a:solidFill>
                  <a:schemeClr val="bg1"/>
                </a:solidFill>
              </a:rPr>
              <a:t>• постоянное внимание к положительным поступкам обучающегося;</a:t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>
                <a:solidFill>
                  <a:schemeClr val="bg1"/>
                </a:solidFill>
              </a:rPr>
              <a:t>• проявление доверия к подростку;</a:t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>
                <a:solidFill>
                  <a:schemeClr val="bg1"/>
                </a:solidFill>
              </a:rPr>
              <a:t>•формирование у него веры в свои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</a:rPr>
              <a:t>силы и в возможность достижения</a:t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>
                <a:solidFill>
                  <a:schemeClr val="bg1"/>
                </a:solidFill>
              </a:rPr>
              <a:t>поставленных целей </a:t>
            </a:r>
          </a:p>
        </p:txBody>
      </p:sp>
      <p:pic>
        <p:nvPicPr>
          <p:cNvPr id="28676" name="Picture 5" descr="Картинки по запросу я верю в себя">
            <a:extLst>
              <a:ext uri="{FF2B5EF4-FFF2-40B4-BE49-F238E27FC236}">
                <a16:creationId xmlns:a16="http://schemas.microsoft.com/office/drawing/2014/main" id="{04BE86EB-C010-419E-B8C0-86D36763E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96" y="4726260"/>
            <a:ext cx="3048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618112F-F3DC-4450-94DE-F52EC4B0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6568"/>
            <a:ext cx="8229600" cy="5762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Создание </a:t>
            </a:r>
            <a:r>
              <a:rPr lang="ru-RU" altLang="ru-RU" sz="3100" dirty="0">
                <a:solidFill>
                  <a:srgbClr val="FF0000"/>
                </a:solidFill>
                <a:latin typeface="Times New Roman" panose="02020603050405020304" pitchFamily="18" charset="0"/>
              </a:rPr>
              <a:t>ситуаций</a:t>
            </a:r>
            <a:r>
              <a:rPr lang="ru-RU" alt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успеха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1ED54EE-C19B-4142-B7DE-EA191E52D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759"/>
            <a:ext cx="8229600" cy="529282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Как показывает опыт, атмосфера жизни школы, нормы и правила,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отношения с учителями существенным образом влияют на поведение детей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  </a:t>
            </a: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Одним из важнейших принципов работы в школе с трудными подростками является опора на положительные качества. Ведущий метод профилактической деятельности с обучающимися «группы риска» – создание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«ситуации успеха»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подросткам, а это опора на положительные качества.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Успех должен быть доступен каждому обучающемуся.   </a:t>
            </a:r>
            <a:b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2200" b="1" dirty="0">
                <a:solidFill>
                  <a:srgbClr val="CCCCFF"/>
                </a:solidFill>
                <a:latin typeface="Times New Roman" panose="02020603050405020304" pitchFamily="18" charset="0"/>
              </a:rPr>
              <a:t>Ситуация успеха - это такое целенаправленное, организованное сочетание условий, при котором создается возможность достичь значительных результатов в деятельности.</a:t>
            </a:r>
            <a:br>
              <a:rPr lang="ru-RU" altLang="ru-RU" sz="2200" b="1" dirty="0">
                <a:solidFill>
                  <a:srgbClr val="CCCCFF"/>
                </a:solidFill>
                <a:latin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66FF33"/>
                </a:solidFill>
                <a:latin typeface="Times New Roman" panose="02020603050405020304" pitchFamily="18" charset="0"/>
              </a:rPr>
              <a:t>Создание ситуации успеха, одно из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rgbClr val="66FF33"/>
                </a:solidFill>
                <a:latin typeface="Times New Roman" panose="02020603050405020304" pitchFamily="18" charset="0"/>
              </a:rPr>
              <a:t>основных условий для успешной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rgbClr val="66FF33"/>
                </a:solidFill>
                <a:latin typeface="Times New Roman" panose="02020603050405020304" pitchFamily="18" charset="0"/>
              </a:rPr>
              <a:t>работы с обучающимися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rgbClr val="66FF33"/>
                </a:solidFill>
                <a:latin typeface="Times New Roman" panose="02020603050405020304" pitchFamily="18" charset="0"/>
              </a:rPr>
              <a:t>«группы риска». </a:t>
            </a:r>
          </a:p>
        </p:txBody>
      </p:sp>
      <p:pic>
        <p:nvPicPr>
          <p:cNvPr id="16388" name="Picture 5" descr="Картинки по запросу успех фото">
            <a:extLst>
              <a:ext uri="{FF2B5EF4-FFF2-40B4-BE49-F238E27FC236}">
                <a16:creationId xmlns:a16="http://schemas.microsoft.com/office/drawing/2014/main" id="{10431B4E-DA15-4CDF-B130-0B3202A5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49438"/>
            <a:ext cx="25923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A68F842-3054-4502-A08B-27D6FE7C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611981" y="686118"/>
            <a:ext cx="71587" cy="45719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ru-RU" altLang="ru-RU" sz="2000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endParaRPr lang="ru-RU" altLang="ru-RU" sz="2000" dirty="0">
              <a:solidFill>
                <a:srgbClr val="FFFF00"/>
              </a:solidFill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9BE91F0-699A-4D13-BF93-F57AFF310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Профилактические мероприятия по социализации: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создание ситуаций личностной и групповой перспективы, выработка коллективно-единых требований,</a:t>
            </a:r>
          </a:p>
          <a:p>
            <a:pPr eaLnBrk="1" hangingPunct="1"/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коллективные игры и/или соревнования,</a:t>
            </a:r>
          </a:p>
          <a:p>
            <a:pPr eaLnBrk="1" hangingPunct="1"/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волонтерская работа,</a:t>
            </a:r>
          </a:p>
          <a:p>
            <a:pPr eaLnBrk="1" hangingPunct="1"/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социальное проектирование,</a:t>
            </a:r>
          </a:p>
          <a:p>
            <a:pPr eaLnBrk="1" hangingPunct="1"/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детское общественное движение, </a:t>
            </a:r>
          </a:p>
          <a:p>
            <a:pPr eaLnBrk="1" hangingPunct="1"/>
            <a:r>
              <a:rPr lang="ru-RU" altLang="ru-RU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акции на тему ЗОЖ</a:t>
            </a:r>
          </a:p>
          <a:p>
            <a:pPr eaLnBrk="1" hangingPunct="1"/>
            <a:r>
              <a:rPr lang="ru-RU" altLang="ru-RU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правильно организованная досуговая деятельность(как в ОУ, так и за его пределами)</a:t>
            </a:r>
            <a:endParaRPr lang="ru-RU" alt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создание позитивного контента в медиа -пространстве</a:t>
            </a:r>
            <a:endParaRPr lang="ru-RU" altLang="ru-RU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A072E84-8EFF-46C0-B662-6280930D7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9" y="460673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позитивного контента в медиа-пространстве</a:t>
            </a:r>
            <a:br>
              <a:rPr lang="ru-RU" altLang="ru-RU" sz="2800" dirty="0"/>
            </a:br>
            <a:endParaRPr lang="ru-RU" altLang="ru-RU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CD97FD1-DA92-415C-9EA2-51B7EDCA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Особое внимание уделяется психологическим аспектам информационной безопасности   подростков в цифровом обществе. </a:t>
            </a:r>
          </a:p>
          <a:p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Интернет нельзя запрещать, необходимо показывать  как наука может преломляться и становиться частью того позитивного контента, который должен помочь ребенку с одной стороны развлекаться, с другой стороны учиться и развиваться. 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0421" name="Picture 5" descr=" Фото: depositphotos.com">
            <a:extLst>
              <a:ext uri="{FF2B5EF4-FFF2-40B4-BE49-F238E27FC236}">
                <a16:creationId xmlns:a16="http://schemas.microsoft.com/office/drawing/2014/main" id="{95343DCF-4424-49DD-A159-2C03769B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30241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B2121ED2-4270-4B84-B3F4-72EF65F5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Социально-педагогическая работа с СЕМЬЁЙ по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профилактике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девиантного поведения подростков в  гимназии включает три основных составляющих социально-педагогической помощи: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образовательную, психологическую, посредническую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altLang="ru-RU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Целью работы с родителями является </a:t>
            </a: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профилактика и коррекция дисгармонии семейных отношений и устранение недостатков семейного воспитания,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как важнейший фактор,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вызывающий отклонения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в поведении детей и подростков. </a:t>
            </a:r>
          </a:p>
        </p:txBody>
      </p:sp>
      <p:pic>
        <p:nvPicPr>
          <p:cNvPr id="34819" name="Picture 5" descr="Картинки по запросу подросток и семья">
            <a:extLst>
              <a:ext uri="{FF2B5EF4-FFF2-40B4-BE49-F238E27FC236}">
                <a16:creationId xmlns:a16="http://schemas.microsoft.com/office/drawing/2014/main" id="{2F77EA4D-CA70-4706-B236-3C81AA63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384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Содержимое 2">
            <a:extLst>
              <a:ext uri="{FF2B5EF4-FFF2-40B4-BE49-F238E27FC236}">
                <a16:creationId xmlns:a16="http://schemas.microsoft.com/office/drawing/2014/main" id="{E2AE9E63-3151-4928-AD6B-4B4CD6CECB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5935" y="188640"/>
            <a:ext cx="8229600" cy="5102225"/>
          </a:xfrm>
        </p:spPr>
        <p:txBody>
          <a:bodyPr/>
          <a:lstStyle/>
          <a:p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Вот он сидит перед нами, взгляните. Сжался пружиной, отчаялся он.</a:t>
            </a:r>
            <a:b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 миром оборваны тонкие нити — Словно стена без дверей и окон.</a:t>
            </a:r>
            <a:b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Вот они главные истины эти: Поздно заметили, поздно учли.</a:t>
            </a:r>
            <a:b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Нет, не рождаются трудными дети! Просто им вовремя не помогли!</a:t>
            </a:r>
            <a:b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ru-RU" altLang="ru-RU" sz="24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С. Давидович</a:t>
            </a:r>
            <a:r>
              <a:rPr lang="ru-RU" altLang="ru-RU" sz="2400" dirty="0"/>
              <a:t> </a:t>
            </a:r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DB77F251-7B7D-42AD-AF45-04947618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3816350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15E1BCC7-29CD-4D2C-8820-6E82919D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70037"/>
          </a:xfrm>
          <a:noFill/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4000" dirty="0">
                <a:solidFill>
                  <a:schemeClr val="bg1"/>
                </a:solidFill>
              </a:rPr>
              <a:t> </a:t>
            </a:r>
            <a:r>
              <a:rPr lang="ru-RU" altLang="ru-RU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РЕЗУЛЬТАТИВНОСТЬ системы учебно-воспитательного воздействия на личность подростков с  проблемами в воспитании и обучении НАПРЯМУЮ ЗАВИСИТ от преподавателя и  классного руководителя и от того, как он найдет «КЛЮЧИК» к нему.</a:t>
            </a:r>
            <a:br>
              <a:rPr lang="ru-RU" altLang="ru-RU" sz="2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ru-RU" altLang="ru-RU" sz="2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50F217A-CC36-4BFB-AF93-6ED30FFD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876424"/>
            <a:ext cx="8229600" cy="4706939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b="1" dirty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  подростками ЛЕГЧЕ работать педагогу: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Общительному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Внимательному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Доброму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Оптимистичному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21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Обладающему чувством юмора.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1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</a:t>
            </a:r>
            <a:r>
              <a:rPr lang="ru-RU" altLang="ru-RU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Подростки УВАЖАЮТ педагога, который: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>
                <a:solidFill>
                  <a:srgbClr val="FFFF99"/>
                </a:solidFill>
                <a:latin typeface="Times New Roman" panose="02020603050405020304" pitchFamily="18" charset="0"/>
              </a:rPr>
              <a:t>                                    </a:t>
            </a:r>
            <a:r>
              <a:rPr lang="ru-RU" altLang="ru-RU" sz="21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Держит слово, точно выполняет обещанное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1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                                   Мастер своего дела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1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                                   Энергичен, организовывает увлекательные дела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1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                                   Личность, умен, остроумен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1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                                   Понимает  обучающихся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2100" b="1" dirty="0">
                <a:solidFill>
                  <a:srgbClr val="00FF00"/>
                </a:solidFill>
                <a:latin typeface="Times New Roman" panose="02020603050405020304" pitchFamily="18" charset="0"/>
              </a:rPr>
              <a:t>                                    Внимателен   и тактичен</a:t>
            </a:r>
          </a:p>
        </p:txBody>
      </p:sp>
      <p:pic>
        <p:nvPicPr>
          <p:cNvPr id="17412" name="Picture 4" descr="777938">
            <a:extLst>
              <a:ext uri="{FF2B5EF4-FFF2-40B4-BE49-F238E27FC236}">
                <a16:creationId xmlns:a16="http://schemas.microsoft.com/office/drawing/2014/main" id="{67D101EF-EAE9-4953-9F69-BCDBFE95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187642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692696"/>
            <a:ext cx="8260672" cy="75510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Коррекция девиантного поведения</a:t>
            </a:r>
            <a:br>
              <a:rPr lang="ru-RU" sz="22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77540"/>
            <a:ext cx="8291264" cy="484475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Старайтесь создавать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комфортные условия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учебы и творческой деятельности. 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Поощряйте желание познавать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новое, в том числе посещать спортивные секции.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Учитесь контролировать себя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свое поведение с ребенком. 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Постарайтесь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спокойно объяснить причину и следствие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его негативных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2064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360" y="908720"/>
            <a:ext cx="8435280" cy="44847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</a:rPr>
              <a:t>Выводы</a:t>
            </a:r>
            <a:r>
              <a:rPr lang="ru-RU" sz="2800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Профилактика представляет собой </a:t>
            </a:r>
            <a:r>
              <a:rPr lang="ru-RU" sz="2800" b="1" dirty="0">
                <a:solidFill>
                  <a:schemeClr val="bg1"/>
                </a:solidFill>
              </a:rPr>
              <a:t>комплекс превентивных </a:t>
            </a:r>
            <a:r>
              <a:rPr lang="ru-RU" sz="2800" dirty="0">
                <a:solidFill>
                  <a:schemeClr val="bg1"/>
                </a:solidFill>
              </a:rPr>
              <a:t>мер, способствующих полноценной социализации ребенка, предотвращению возможных проблем.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</a:rPr>
              <a:t>Один из путей </a:t>
            </a:r>
            <a:r>
              <a:rPr lang="ru-RU" sz="2800" b="1" dirty="0">
                <a:solidFill>
                  <a:schemeClr val="bg1"/>
                </a:solidFill>
              </a:rPr>
              <a:t>социально-педагогической профилактики </a:t>
            </a:r>
            <a:r>
              <a:rPr lang="ru-RU" sz="2800" dirty="0">
                <a:solidFill>
                  <a:schemeClr val="bg1"/>
                </a:solidFill>
              </a:rPr>
              <a:t>– разработка специальных обучающих и просветительских программ для детей и родителей.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9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3D767CF-942A-4908-A41B-FB8655203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2"/>
            <a:ext cx="8229600" cy="576049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Выводы:</a:t>
            </a:r>
          </a:p>
          <a:p>
            <a:pPr eaLnBrk="1" hangingPunct="1"/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Профилактика девиантного поведения у подростков «группы риска»-это очень сложный и многогранный процесс. </a:t>
            </a:r>
          </a:p>
          <a:p>
            <a:pPr eaLnBrk="1" hangingPunct="1"/>
            <a:r>
              <a:rPr lang="ru-RU" altLang="ru-RU" sz="2400" dirty="0">
                <a:solidFill>
                  <a:srgbClr val="66FF33"/>
                </a:solidFill>
                <a:latin typeface="Times New Roman" panose="02020603050405020304" pitchFamily="18" charset="0"/>
              </a:rPr>
              <a:t>Очень многое зависит от  ПРЕПОДАВАТЕЛЕЙ. 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Только благодаря СЛАЖЕННОЙ работе   классных руководителей, педагогов-предметников, социально – психологической службы, мы не только видим положительные результаты в работе с трудными подростками , но и ищем новые пути решения возникающих проблем с обучающимися данной категории. </a:t>
            </a: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Наша задача каждодневно стараться помогать каждому подростку полноценно адаптироваться в современном обществе, найти своё место в нём.</a:t>
            </a:r>
            <a:r>
              <a:rPr lang="ru-RU" altLang="ru-RU" sz="2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874E0D16-48DA-4110-9B8C-524CF492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781300"/>
            <a:ext cx="8229600" cy="3373438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>
              <a:solidFill>
                <a:srgbClr val="66FF33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ru-RU" altLang="ru-RU">
              <a:solidFill>
                <a:srgbClr val="66FF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B2A1CA-9351-7D0A-233C-16382264C87F}"/>
              </a:ext>
            </a:extLst>
          </p:cNvPr>
          <p:cNvSpPr txBox="1"/>
          <p:nvPr/>
        </p:nvSpPr>
        <p:spPr>
          <a:xfrm>
            <a:off x="694681" y="836712"/>
            <a:ext cx="777686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Главная заповедь педагога в воспитании и обучении:</a:t>
            </a:r>
            <a:br>
              <a:rPr lang="ru-RU" altLang="ru-RU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</a:br>
            <a:r>
              <a:rPr lang="ru-RU" altLang="ru-RU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мы должны быть людьми доброй души и любить детей такими, какие они есть.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Заповеди: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верить в безграничность ребёнка,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свои педагогические способности,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собственное, возможно неизвестное родителям и окружающим, предназначение ребёнка,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 силу гуманного подхода к ребёнку.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ru-RU" altLang="ru-RU" sz="2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ru-RU" altLang="ru-RU" sz="2400" b="1" i="1" dirty="0">
              <a:solidFill>
                <a:schemeClr val="bg1"/>
              </a:solidFill>
            </a:endParaRPr>
          </a:p>
          <a:p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Ш. А. Амонашвили</a:t>
            </a:r>
            <a:r>
              <a:rPr lang="ru-RU" altLang="ru-RU" sz="2400" b="1" dirty="0"/>
              <a:t> </a:t>
            </a:r>
            <a:br>
              <a:rPr lang="ru-RU" altLang="ru-RU" sz="1800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>
            <a:extLst>
              <a:ext uri="{FF2B5EF4-FFF2-40B4-BE49-F238E27FC236}">
                <a16:creationId xmlns:a16="http://schemas.microsoft.com/office/drawing/2014/main" id="{5DD41B45-2EBE-4036-A50A-F40FF05C2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E0C9BE39-0DE6-4B7C-AA79-4A5D433F3538}"/>
              </a:ext>
            </a:extLst>
          </p:cNvPr>
          <p:cNvSpPr txBox="1">
            <a:spLocks/>
          </p:cNvSpPr>
          <p:nvPr/>
        </p:nvSpPr>
        <p:spPr bwMode="auto">
          <a:xfrm>
            <a:off x="685800" y="15875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5400" b="1" i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72" name="Picture 6" descr="e053b5b7f87dee5eb2fa99c205d3a298">
            <a:extLst>
              <a:ext uri="{FF2B5EF4-FFF2-40B4-BE49-F238E27FC236}">
                <a16:creationId xmlns:a16="http://schemas.microsoft.com/office/drawing/2014/main" id="{8308B866-EE8F-4ED6-8C63-590C51AC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0" y="533400"/>
            <a:ext cx="8413620" cy="57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60672" cy="1471475"/>
          </a:xfrm>
        </p:spPr>
        <p:txBody>
          <a:bodyPr>
            <a:normAutofit fontScale="90000"/>
          </a:bodyPr>
          <a:lstStyle/>
          <a:p>
            <a:br>
              <a:rPr lang="ru-RU" sz="2700" i="1" dirty="0">
                <a:solidFill>
                  <a:schemeClr val="bg1"/>
                </a:solidFill>
              </a:rPr>
            </a:br>
            <a:br>
              <a:rPr lang="ru-RU" sz="2700" i="1" dirty="0">
                <a:solidFill>
                  <a:schemeClr val="bg1"/>
                </a:solidFill>
              </a:rPr>
            </a:br>
            <a:r>
              <a:rPr lang="ru-RU" sz="2700" b="1" i="1" dirty="0">
                <a:solidFill>
                  <a:schemeClr val="bg1"/>
                </a:solidFill>
              </a:rPr>
              <a:t>Менделевич В.Д.</a:t>
            </a:r>
            <a:r>
              <a:rPr lang="ru-RU" sz="2700" dirty="0">
                <a:solidFill>
                  <a:schemeClr val="bg1"/>
                </a:solidFill>
              </a:rPr>
              <a:t> выделяет (в зависимости от природы, характера и степени проявления) </a:t>
            </a:r>
            <a:r>
              <a:rPr lang="ru-RU" sz="2700" b="1" dirty="0">
                <a:solidFill>
                  <a:schemeClr val="bg1"/>
                </a:solidFill>
              </a:rPr>
              <a:t>«первичную»</a:t>
            </a:r>
            <a:r>
              <a:rPr lang="ru-RU" sz="2700" dirty="0">
                <a:solidFill>
                  <a:schemeClr val="bg1"/>
                </a:solidFill>
              </a:rPr>
              <a:t> и </a:t>
            </a:r>
            <a:r>
              <a:rPr lang="ru-RU" sz="2700" b="1" dirty="0">
                <a:solidFill>
                  <a:schemeClr val="bg1"/>
                </a:solidFill>
              </a:rPr>
              <a:t>«вторичную»</a:t>
            </a:r>
            <a:r>
              <a:rPr lang="ru-RU" sz="2700" dirty="0">
                <a:solidFill>
                  <a:schemeClr val="bg1"/>
                </a:solidFill>
              </a:rPr>
              <a:t> девиацию</a:t>
            </a:r>
            <a:r>
              <a:rPr lang="ru-RU" sz="3100" dirty="0">
                <a:solidFill>
                  <a:schemeClr val="bg1"/>
                </a:solidFill>
              </a:rPr>
              <a:t>. </a:t>
            </a:r>
            <a:br>
              <a:rPr lang="ru-RU" sz="3100" dirty="0">
                <a:solidFill>
                  <a:schemeClr val="bg1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536504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2800" b="1" dirty="0">
                <a:solidFill>
                  <a:schemeClr val="bg1"/>
                </a:solidFill>
              </a:rPr>
              <a:t>Первичная девиация</a:t>
            </a:r>
            <a:r>
              <a:rPr lang="ru-RU" sz="2800" dirty="0">
                <a:solidFill>
                  <a:schemeClr val="bg1"/>
                </a:solidFill>
              </a:rPr>
              <a:t> - это собственно ненормативное поведение, имеющее различные причины («бунт» ребёнка; стремление к самореализации, которое почему-либо не осуществляется в рамках «нормативного» поведения).</a:t>
            </a:r>
          </a:p>
          <a:p>
            <a:pPr marL="114300" indent="0" algn="just">
              <a:buNone/>
            </a:pPr>
            <a:r>
              <a:rPr lang="ru-RU" sz="2800" b="1" dirty="0">
                <a:solidFill>
                  <a:schemeClr val="bg1"/>
                </a:solidFill>
              </a:rPr>
              <a:t>Вторичная девиация</a:t>
            </a:r>
            <a:r>
              <a:rPr lang="ru-RU" sz="2800" dirty="0">
                <a:solidFill>
                  <a:schemeClr val="bg1"/>
                </a:solidFill>
              </a:rPr>
              <a:t> - подтверждение (вольное или невольное) того ярлыка, которым общество отметило ранее имевшее место поведение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7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V="1">
            <a:off x="4355976" y="6019799"/>
            <a:ext cx="4788024" cy="45719"/>
          </a:xfrm>
        </p:spPr>
        <p:txBody>
          <a:bodyPr>
            <a:normAutofit fontScale="90000"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581323"/>
            <a:ext cx="8229600" cy="52959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Типы девиантного поведения детей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деструктивное</a:t>
            </a:r>
            <a:r>
              <a:rPr lang="ru-RU" sz="2800" dirty="0">
                <a:solidFill>
                  <a:schemeClr val="bg1"/>
                </a:solidFill>
              </a:rPr>
              <a:t> (человек причиняет вред самому </a:t>
            </a:r>
            <a:r>
              <a:rPr lang="ru-RU" sz="2800" b="1" dirty="0">
                <a:solidFill>
                  <a:schemeClr val="bg1"/>
                </a:solidFill>
              </a:rPr>
              <a:t>себе</a:t>
            </a:r>
            <a:r>
              <a:rPr lang="ru-RU" sz="2800" dirty="0">
                <a:solidFill>
                  <a:schemeClr val="bg1"/>
                </a:solidFill>
              </a:rPr>
              <a:t>, например, когда имеет суицидальные наклонности);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асоциальное</a:t>
            </a:r>
            <a:r>
              <a:rPr lang="ru-RU" sz="2800" dirty="0">
                <a:solidFill>
                  <a:schemeClr val="bg1"/>
                </a:solidFill>
              </a:rPr>
              <a:t> (от поведения человека страдает не только он сам, но и </a:t>
            </a:r>
            <a:r>
              <a:rPr lang="ru-RU" sz="2800" b="1" dirty="0">
                <a:solidFill>
                  <a:schemeClr val="bg1"/>
                </a:solidFill>
              </a:rPr>
              <a:t>другие</a:t>
            </a:r>
            <a:r>
              <a:rPr lang="ru-RU" sz="2800" dirty="0">
                <a:solidFill>
                  <a:schemeClr val="bg1"/>
                </a:solidFill>
              </a:rPr>
              <a:t> члены общества, например, алкоголизм);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</a:rPr>
              <a:t>противоправное</a:t>
            </a:r>
            <a:r>
              <a:rPr lang="ru-RU" sz="2800" dirty="0">
                <a:solidFill>
                  <a:schemeClr val="bg1"/>
                </a:solidFill>
              </a:rPr>
              <a:t> (поведение по отношению к другим, прямо </a:t>
            </a:r>
            <a:r>
              <a:rPr lang="ru-RU" sz="2800" b="1" dirty="0">
                <a:solidFill>
                  <a:schemeClr val="bg1"/>
                </a:solidFill>
              </a:rPr>
              <a:t>запрещенное</a:t>
            </a:r>
            <a:r>
              <a:rPr lang="ru-RU" sz="2800" dirty="0">
                <a:solidFill>
                  <a:schemeClr val="bg1"/>
                </a:solidFill>
              </a:rPr>
              <a:t> законом, например, грабеж).</a:t>
            </a:r>
          </a:p>
        </p:txBody>
      </p:sp>
    </p:spTree>
    <p:extLst>
      <p:ext uri="{BB962C8B-B14F-4D97-AF65-F5344CB8AC3E}">
        <p14:creationId xmlns:p14="http://schemas.microsoft.com/office/powerpoint/2010/main" val="38071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EC439FDA-A4E8-4BD5-AC93-387C3A8E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4895850"/>
          </a:xfrm>
        </p:spPr>
        <p:txBody>
          <a:bodyPr/>
          <a:lstStyle/>
          <a:p>
            <a:pPr algn="l" eaLnBrk="1" hangingPunct="1"/>
            <a:r>
              <a:rPr lang="ru-RU" altLang="ru-RU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5" descr="Картинки по запросу девиантное поведение">
            <a:extLst>
              <a:ext uri="{FF2B5EF4-FFF2-40B4-BE49-F238E27FC236}">
                <a16:creationId xmlns:a16="http://schemas.microsoft.com/office/drawing/2014/main" id="{8B51F03C-6FF8-4F1E-82D6-57C867CD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7848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4F1C2DA-5080-49EA-9D21-F7F9329A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80400" cy="1008063"/>
          </a:xfrm>
        </p:spPr>
        <p:txBody>
          <a:bodyPr/>
          <a:lstStyle/>
          <a:p>
            <a:pPr eaLnBrk="1" hangingPunct="1"/>
            <a:r>
              <a:rPr lang="ru-RU" altLang="ru-RU" sz="3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>
                <a:solidFill>
                  <a:schemeClr val="bg1"/>
                </a:solidFill>
                <a:latin typeface="Times New Roman" panose="02020603050405020304" pitchFamily="18" charset="0"/>
              </a:rPr>
              <a:t>Группа риска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6FF8879-F0A9-49E1-95A9-3B4BDE9C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68413"/>
            <a:ext cx="5831879" cy="4886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Слово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риск</a:t>
            </a: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означает возможность, большую вероятность чего-либо, как правило, негативного, нежелательного, что может произойти или не произойти.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Поэтому, когда говорят о детях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группы риска, подразумевается, что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эти дети находятся под воздействием некоторых нежелательных факторов, которые могут сработать или не сработать.</a:t>
            </a:r>
            <a:br>
              <a:rPr lang="ru-RU" altLang="ru-RU" sz="2400" i="1" dirty="0">
                <a:solidFill>
                  <a:schemeClr val="bg1"/>
                </a:solidFill>
              </a:rPr>
            </a:br>
            <a:endParaRPr lang="ru-RU" altLang="ru-RU" sz="24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800" dirty="0"/>
          </a:p>
        </p:txBody>
      </p:sp>
      <p:pic>
        <p:nvPicPr>
          <p:cNvPr id="9220" name="Picture 4" descr="ссссс">
            <a:extLst>
              <a:ext uri="{FF2B5EF4-FFF2-40B4-BE49-F238E27FC236}">
                <a16:creationId xmlns:a16="http://schemas.microsoft.com/office/drawing/2014/main" id="{F8B6FDDD-C7E3-42AA-9028-95B547FF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1663"/>
            <a:ext cx="31670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Психиатр\Рабочий стол\3.jpg">
            <a:extLst>
              <a:ext uri="{FF2B5EF4-FFF2-40B4-BE49-F238E27FC236}">
                <a16:creationId xmlns:a16="http://schemas.microsoft.com/office/drawing/2014/main" id="{E95D984A-F2B2-4FD3-9DA9-FC6DD46D7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86">
            <a:off x="5729288" y="3559175"/>
            <a:ext cx="24352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0F522D48-4E2B-4398-A8AE-DB969A375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571500"/>
            <a:ext cx="8229600" cy="3071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Профилактическая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работа начинается с социальной паспортизации классов, с целью выявления обучающихся из неблагополучных семей и «группы риска». В группу риска входят дети-сироты и дети, оставшиеся без попечения родителей, обучающиеся, состоящие на учёте ОПДН, семьи, находящиеся в социально-опасном положении, обучающиеся, состоящие на внутреннем учёте школы. </a:t>
            </a:r>
          </a:p>
        </p:txBody>
      </p:sp>
      <p:pic>
        <p:nvPicPr>
          <p:cNvPr id="10244" name="Picture 3" descr="C:\Documents and Settings\Психиатр\Рабочий стол\1.jpg">
            <a:extLst>
              <a:ext uri="{FF2B5EF4-FFF2-40B4-BE49-F238E27FC236}">
                <a16:creationId xmlns:a16="http://schemas.microsoft.com/office/drawing/2014/main" id="{A6CBBBC3-C5C0-42E8-AC09-79A44C310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90982">
            <a:off x="463550" y="3919538"/>
            <a:ext cx="2149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C:\Documents and Settings\Психиатр\Рабочий стол\папки.jpg">
            <a:extLst>
              <a:ext uri="{FF2B5EF4-FFF2-40B4-BE49-F238E27FC236}">
                <a16:creationId xmlns:a16="http://schemas.microsoft.com/office/drawing/2014/main" id="{16732E20-C068-4415-BE3A-99B3EFF8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421063"/>
            <a:ext cx="242887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Детям младшего школьного возраста присущи такие признаки девиантного поведения как: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60851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Нарушение правил поведения в школе (срывы занятий, прогулы, отказ от выполнения заданий)</a:t>
            </a:r>
          </a:p>
          <a:p>
            <a:r>
              <a:rPr lang="ru-RU" dirty="0">
                <a:solidFill>
                  <a:schemeClr val="bg1"/>
                </a:solidFill>
              </a:rPr>
              <a:t>Побеги из дома</a:t>
            </a:r>
          </a:p>
          <a:p>
            <a:r>
              <a:rPr lang="ru-RU" dirty="0">
                <a:solidFill>
                  <a:schemeClr val="bg1"/>
                </a:solidFill>
              </a:rPr>
              <a:t>Грубость и сквернословие</a:t>
            </a:r>
          </a:p>
          <a:p>
            <a:r>
              <a:rPr lang="ru-RU" dirty="0">
                <a:solidFill>
                  <a:schemeClr val="bg1"/>
                </a:solidFill>
              </a:rPr>
              <a:t>Курение</a:t>
            </a:r>
          </a:p>
          <a:p>
            <a:r>
              <a:rPr lang="ru-RU" dirty="0">
                <a:solidFill>
                  <a:schemeClr val="bg1"/>
                </a:solidFill>
              </a:rPr>
              <a:t>Хулиганство</a:t>
            </a:r>
          </a:p>
          <a:p>
            <a:r>
              <a:rPr lang="ru-RU" dirty="0">
                <a:solidFill>
                  <a:schemeClr val="bg1"/>
                </a:solidFill>
              </a:rPr>
              <a:t>Воровство</a:t>
            </a:r>
          </a:p>
          <a:p>
            <a:r>
              <a:rPr lang="ru-RU" dirty="0">
                <a:solidFill>
                  <a:schemeClr val="bg1"/>
                </a:solidFill>
              </a:rPr>
              <a:t>Критика взрослых</a:t>
            </a:r>
          </a:p>
          <a:p>
            <a:r>
              <a:rPr lang="ru-RU" dirty="0">
                <a:solidFill>
                  <a:schemeClr val="bg1"/>
                </a:solidFill>
              </a:rPr>
              <a:t>Отрицательное отношение к занятиям</a:t>
            </a:r>
          </a:p>
          <a:p>
            <a:r>
              <a:rPr lang="ru-RU" dirty="0">
                <a:solidFill>
                  <a:schemeClr val="bg1"/>
                </a:solidFill>
              </a:rPr>
              <a:t>Драки, нанесение телесных повреждений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1364</TotalTime>
  <Words>1426</Words>
  <Application>Microsoft Office PowerPoint</Application>
  <PresentationFormat>Экран (4:3)</PresentationFormat>
  <Paragraphs>148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Сектор</vt:lpstr>
      <vt:lpstr> Особенности профилактики девиантного поведения детей и подростков в процессе обучения и воспитания </vt:lpstr>
      <vt:lpstr>Презентация PowerPoint</vt:lpstr>
      <vt:lpstr>Презентация PowerPoint</vt:lpstr>
      <vt:lpstr>  Менделевич В.Д. выделяет (в зависимости от природы, характера и степени проявления) «первичную» и «вторичную» девиацию.   </vt:lpstr>
      <vt:lpstr>Презентация PowerPoint</vt:lpstr>
      <vt:lpstr> </vt:lpstr>
      <vt:lpstr> Группа риска</vt:lpstr>
      <vt:lpstr>Презентация PowerPoint</vt:lpstr>
      <vt:lpstr>Детям младшего школьного возраста присущи такие признаки девиантного поведения как:</vt:lpstr>
      <vt:lpstr>С точки зрения В.И. Загвязинского и А.Ф. Закировой профилактика может осуществляться на нескольких уровнях:  </vt:lpstr>
      <vt:lpstr> Детям среднего и старшего школьного возраста присущи такие признаки девиантного поведения: </vt:lpstr>
      <vt:lpstr>Основные приемы психолого-педагогического воздействия</vt:lpstr>
      <vt:lpstr>Этапы взаимодействия с девиантными подростками </vt:lpstr>
      <vt:lpstr>  Принципы профилактики и коррекции     подростков, используемые в работе:</vt:lpstr>
      <vt:lpstr>Принцип ориентации на позитивное в поведении и характере обучающегося группы риска</vt:lpstr>
      <vt:lpstr>Создание ситуаций успеха</vt:lpstr>
      <vt:lpstr> </vt:lpstr>
      <vt:lpstr> Создание позитивного контента в медиа-пространстве </vt:lpstr>
      <vt:lpstr>Презентация PowerPoint</vt:lpstr>
      <vt:lpstr> РЕЗУЛЬТАТИВНОСТЬ системы учебно-воспитательного воздействия на личность подростков с  проблемами в воспитании и обучении НАПРЯМУЮ ЗАВИСИТ от преподавателя и  классного руководителя и от того, как он найдет «КЛЮЧИК» к нему. </vt:lpstr>
      <vt:lpstr> Коррекция девиантного поведения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Бортновская Ольга</dc:creator>
  <cp:lastModifiedBy>Иван Рогов</cp:lastModifiedBy>
  <cp:revision>101</cp:revision>
  <dcterms:created xsi:type="dcterms:W3CDTF">2011-07-01T18:27:45Z</dcterms:created>
  <dcterms:modified xsi:type="dcterms:W3CDTF">2023-08-24T07:23:54Z</dcterms:modified>
</cp:coreProperties>
</file>