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  <p:sldMasterId id="2147483686" r:id="rId2"/>
    <p:sldMasterId id="2147483738" r:id="rId3"/>
  </p:sldMasterIdLst>
  <p:notesMasterIdLst>
    <p:notesMasterId r:id="rId25"/>
  </p:notesMasterIdLst>
  <p:sldIdLst>
    <p:sldId id="256" r:id="rId4"/>
    <p:sldId id="276" r:id="rId5"/>
    <p:sldId id="260" r:id="rId6"/>
    <p:sldId id="304" r:id="rId7"/>
    <p:sldId id="285" r:id="rId8"/>
    <p:sldId id="261" r:id="rId9"/>
    <p:sldId id="286" r:id="rId10"/>
    <p:sldId id="288" r:id="rId11"/>
    <p:sldId id="290" r:id="rId12"/>
    <p:sldId id="289" r:id="rId13"/>
    <p:sldId id="291" r:id="rId14"/>
    <p:sldId id="292" r:id="rId15"/>
    <p:sldId id="308" r:id="rId16"/>
    <p:sldId id="293" r:id="rId17"/>
    <p:sldId id="307" r:id="rId18"/>
    <p:sldId id="297" r:id="rId19"/>
    <p:sldId id="298" r:id="rId20"/>
    <p:sldId id="299" r:id="rId21"/>
    <p:sldId id="300" r:id="rId22"/>
    <p:sldId id="301" r:id="rId23"/>
    <p:sldId id="302" r:id="rId24"/>
  </p:sldIdLst>
  <p:sldSz cx="9144000" cy="5143500" type="screen16x9"/>
  <p:notesSz cx="6858000" cy="9144000"/>
  <p:embeddedFontLst>
    <p:embeddedFont>
      <p:font typeface="Century Gothic" panose="020B0502020202020204" pitchFamily="34" charset="0"/>
      <p:regular r:id="rId26"/>
      <p:bold r:id="rId27"/>
      <p:italic r:id="rId28"/>
      <p:boldItalic r:id="rId29"/>
    </p:embeddedFont>
    <p:embeddedFont>
      <p:font typeface="Nunito" panose="020B0604020202020204" charset="-52"/>
      <p:regular r:id="rId30"/>
      <p:bold r:id="rId31"/>
      <p:italic r:id="rId32"/>
      <p:boldItalic r:id="rId33"/>
    </p:embeddedFont>
    <p:embeddedFont>
      <p:font typeface="Nunito SemiBold" panose="020B0604020202020204" charset="-52"/>
      <p:regular r:id="rId34"/>
      <p:bold r:id="rId35"/>
      <p:italic r:id="rId36"/>
      <p:boldItalic r:id="rId37"/>
    </p:embeddedFont>
    <p:embeddedFont>
      <p:font typeface="Wingdings 3" panose="05040102010807070707" pitchFamily="18" charset="2"/>
      <p:regular r:id="rId3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3" d="100"/>
          <a:sy n="123" d="100"/>
        </p:scale>
        <p:origin x="298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font" Target="fonts/font1.fntdata"/><Relationship Id="rId39" Type="http://schemas.openxmlformats.org/officeDocument/2006/relationships/presProps" Target="presProps.xml"/><Relationship Id="rId21" Type="http://schemas.openxmlformats.org/officeDocument/2006/relationships/slide" Target="slides/slide18.xml"/><Relationship Id="rId34" Type="http://schemas.openxmlformats.org/officeDocument/2006/relationships/font" Target="fonts/font9.fntdata"/><Relationship Id="rId42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font" Target="fonts/font4.fntdata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font" Target="fonts/font7.fntdata"/><Relationship Id="rId37" Type="http://schemas.openxmlformats.org/officeDocument/2006/relationships/font" Target="fonts/font12.fntdata"/><Relationship Id="rId40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font" Target="fonts/font3.fntdata"/><Relationship Id="rId36" Type="http://schemas.openxmlformats.org/officeDocument/2006/relationships/font" Target="fonts/font11.fntdata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font" Target="fonts/font6.fntdata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font" Target="fonts/font2.fntdata"/><Relationship Id="rId30" Type="http://schemas.openxmlformats.org/officeDocument/2006/relationships/font" Target="fonts/font5.fntdata"/><Relationship Id="rId35" Type="http://schemas.openxmlformats.org/officeDocument/2006/relationships/font" Target="fonts/font10.fntdata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33" Type="http://schemas.openxmlformats.org/officeDocument/2006/relationships/font" Target="fonts/font8.fntdata"/><Relationship Id="rId38" Type="http://schemas.openxmlformats.org/officeDocument/2006/relationships/font" Target="fonts/font1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6931322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20374d11d4_0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20374d11d4_0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20374d11d4_0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20374d11d4_0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20374d11d4_0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20374d11d4_0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20374d11d4_0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20374d11d4_0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20374d11d4_0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20374d11d4_0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13b9aa54a2c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13b9aa54a2c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13b9aa54a2c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13b9aa54a2c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13b9aa54a2c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13b9aa54a2c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13b9aa54a2c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13b9aa54a2c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13b9aa54a2c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13b9aa54a2c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20374d11d4_0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20374d11d4_0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681969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13b9aa54a2c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13b9aa54a2c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3b98a8fa3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3b98a8fa3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20374d11d4_0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20374d11d4_0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681969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20374d11d4_0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20374d11d4_0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681969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20374d11d4_0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20374d11d4_0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3b98a8fa3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3b98a8fa3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20374d11d4_0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20374d11d4_0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20374d11d4_0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20374d11d4_0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006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502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220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618817" y="1342997"/>
            <a:ext cx="742949" cy="228659"/>
          </a:xfrm>
          <a:prstGeom prst="rect">
            <a:avLst/>
          </a:prstGeom>
        </p:spPr>
        <p:txBody>
          <a:bodyPr/>
          <a:lstStyle/>
          <a:p>
            <a:fld id="{501308DD-F6B4-4392-8907-95E91CFFC41C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715811" y="2418946"/>
            <a:ext cx="2894846" cy="2286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ACEF8-1267-4447-8C5F-FD7B39D418C0}" type="slidenum">
              <a:rPr lang="en-US" smtClean="0">
                <a:solidFill>
                  <a:srgbClr val="595959"/>
                </a:solidFill>
              </a:rPr>
              <a:pPr/>
              <a:t>‹#›</a:t>
            </a:fld>
            <a:endParaRPr lang="en-US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729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3475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0847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4127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560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2656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3528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524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2311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6436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3683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0927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1380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618817" y="1342997"/>
            <a:ext cx="742949" cy="228659"/>
          </a:xfrm>
          <a:prstGeom prst="rect">
            <a:avLst/>
          </a:prstGeom>
        </p:spPr>
        <p:txBody>
          <a:bodyPr/>
          <a:lstStyle/>
          <a:p>
            <a:fld id="{501308DD-F6B4-4392-8907-95E91CFFC41C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715811" y="2418946"/>
            <a:ext cx="2894846" cy="2286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ACEF8-1267-4447-8C5F-FD7B39D418C0}" type="slidenum">
              <a:rPr lang="en-US" smtClean="0">
                <a:solidFill>
                  <a:srgbClr val="595959"/>
                </a:solidFill>
              </a:rPr>
              <a:pPr/>
              <a:t>‹#›</a:t>
            </a:fld>
            <a:endParaRPr lang="en-US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1087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1885950"/>
            <a:ext cx="6686549" cy="1697086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3583035"/>
            <a:ext cx="6686549" cy="844712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5365-E148-4F8F-B89E-457CA52AB1B6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3242858"/>
            <a:ext cx="1308489" cy="583942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397155"/>
            <a:ext cx="584825" cy="273844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949267666"/>
      </p:ext>
    </p:extLst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1600200"/>
            <a:ext cx="6686550" cy="283321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5365-E148-4F8F-B89E-457CA52AB1B6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62541017"/>
      </p:ext>
    </p:extLst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544063"/>
            <a:ext cx="6686549" cy="11016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2647597"/>
            <a:ext cx="6686549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5365-E148-4F8F-B89E-457CA52AB1B6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576280205"/>
      </p:ext>
    </p:extLst>
  </p:cSld>
  <p:clrMapOvr>
    <a:masterClrMapping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1600200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1594666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5365-E148-4F8F-B89E-457CA52AB1B6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4137534994"/>
      </p:ext>
    </p:extLst>
  </p:cSld>
  <p:clrMapOvr>
    <a:masterClrMapping/>
  </p:clrMapOvr>
  <p:hf sldNum="0"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479527"/>
            <a:ext cx="2994549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1911725"/>
            <a:ext cx="3257170" cy="2515545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477106"/>
            <a:ext cx="2999251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1909304"/>
            <a:ext cx="3254006" cy="2515545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5365-E148-4F8F-B89E-457CA52AB1B6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32278373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7419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5365-E148-4F8F-B89E-457CA52AB1B6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1515136516"/>
      </p:ext>
    </p:extLst>
  </p:cSld>
  <p:clrMapOvr>
    <a:masterClrMapping/>
  </p:clrMapOvr>
  <p:hf sldNum="0"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5365-E148-4F8F-B89E-457CA52AB1B6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156432229"/>
      </p:ext>
    </p:extLst>
  </p:cSld>
  <p:clrMapOvr>
    <a:masterClrMapping/>
  </p:clrMapOvr>
  <p:hf sldNum="0" hdr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34566"/>
            <a:ext cx="2628899" cy="732234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334567"/>
            <a:ext cx="3886200" cy="4061222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198960"/>
            <a:ext cx="2628899" cy="319682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5365-E148-4F8F-B89E-457CA52AB1B6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3317047559"/>
      </p:ext>
    </p:extLst>
  </p:cSld>
  <p:clrMapOvr>
    <a:masterClrMapping/>
  </p:clrMapOvr>
  <p:hf sldNum="0"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600450"/>
            <a:ext cx="668655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476224"/>
            <a:ext cx="6686550" cy="2891228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4025504"/>
            <a:ext cx="6686550" cy="370284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5365-E148-4F8F-B89E-457CA52AB1B6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1148843198"/>
      </p:ext>
    </p:extLst>
  </p:cSld>
  <p:clrMapOvr>
    <a:masterClrMapping/>
  </p:clrMapOvr>
  <p:hf sldNum="0"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57200"/>
            <a:ext cx="6686549" cy="233778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00000000-1234-1234-1234-123412341234}" type="slidenum">
              <a:rPr lang="ru" smtClean="0">
                <a:solidFill>
                  <a:srgbClr val="595959"/>
                </a:solidFill>
              </a:rPr>
              <a:pPr/>
              <a:t>‹#›</a:t>
            </a:fld>
            <a:endParaRPr lang="ru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52012"/>
      </p:ext>
    </p:extLst>
  </p:cSld>
  <p:clrMapOvr>
    <a:masterClrMapping/>
  </p:clrMapOvr>
  <p:hf sldNum="0"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2628900"/>
            <a:ext cx="5652416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00000000-1234-1234-1234-123412341234}" type="slidenum">
              <a:rPr lang="ru" smtClean="0">
                <a:solidFill>
                  <a:srgbClr val="595959"/>
                </a:solidFill>
              </a:rPr>
              <a:pPr/>
              <a:t>‹#›</a:t>
            </a:fld>
            <a:endParaRPr lang="ru">
              <a:solidFill>
                <a:srgbClr val="595959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5112685"/>
      </p:ext>
    </p:extLst>
  </p:cSld>
  <p:clrMapOvr>
    <a:masterClrMapping/>
  </p:clrMapOvr>
  <p:hf sldNum="0" hdr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828800"/>
            <a:ext cx="6686550" cy="2043634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00000000-1234-1234-1234-123412341234}" type="slidenum">
              <a:rPr lang="ru" smtClean="0">
                <a:solidFill>
                  <a:srgbClr val="595959"/>
                </a:solidFill>
              </a:rPr>
              <a:pPr/>
              <a:t>‹#›</a:t>
            </a:fld>
            <a:endParaRPr lang="ru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228170"/>
      </p:ext>
    </p:extLst>
  </p:cSld>
  <p:clrMapOvr>
    <a:masterClrMapping/>
  </p:clrMapOvr>
  <p:hf sldNum="0"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00000000-1234-1234-1234-123412341234}" type="slidenum">
              <a:rPr lang="ru" smtClean="0">
                <a:solidFill>
                  <a:srgbClr val="595959"/>
                </a:solidFill>
              </a:rPr>
              <a:pPr/>
              <a:t>‹#›</a:t>
            </a:fld>
            <a:endParaRPr lang="ru">
              <a:solidFill>
                <a:srgbClr val="595959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4304931"/>
      </p:ext>
    </p:extLst>
  </p:cSld>
  <p:clrMapOvr>
    <a:masterClrMapping/>
  </p:clrMapOvr>
  <p:hf sldNum="0"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70555"/>
            <a:ext cx="6686549" cy="2160015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00000000-1234-1234-1234-123412341234}" type="slidenum">
              <a:rPr lang="ru" smtClean="0">
                <a:solidFill>
                  <a:srgbClr val="595959"/>
                </a:solidFill>
              </a:rPr>
              <a:pPr/>
              <a:t>‹#›</a:t>
            </a:fld>
            <a:endParaRPr lang="ru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756649"/>
      </p:ext>
    </p:extLst>
  </p:cSld>
  <p:clrMapOvr>
    <a:masterClrMapping/>
  </p:clrMapOvr>
  <p:hf sldNum="0" hdr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5365-E148-4F8F-B89E-457CA52AB1B6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382824196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89008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470554"/>
            <a:ext cx="1655701" cy="3962863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470554"/>
            <a:ext cx="4857750" cy="396286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5365-E148-4F8F-B89E-457CA52AB1B6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2069907074"/>
      </p:ext>
    </p:extLst>
  </p:cSld>
  <p:clrMapOvr>
    <a:masterClrMapping/>
  </p:clrMapOvr>
  <p:hf sldNum="0"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3599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924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98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917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148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58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41.xml"/><Relationship Id="rId2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40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88408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28935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00000000-1234-1234-1234-123412341234}" type="slidenum">
              <a:rPr lang="ru" smtClean="0">
                <a:solidFill>
                  <a:srgbClr val="595959"/>
                </a:solidFill>
              </a:rPr>
              <a:pPr/>
              <a:t>‹#›</a:t>
            </a:fld>
            <a:endParaRPr lang="ru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428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p:hf sldNum="0" hdr="0" ft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B3B3B3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1051249" y="301252"/>
            <a:ext cx="7682616" cy="2529034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891"/>
              <a:buNone/>
            </a:pPr>
            <a:r>
              <a:rPr lang="ru-RU" sz="2800" b="1" dirty="0">
                <a:solidFill>
                  <a:srgbClr val="002060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Алгоритм действий социального педагога при постановке обучающегося на ВШУ</a:t>
            </a:r>
            <a:endParaRPr sz="2800" b="1" dirty="0">
              <a:solidFill>
                <a:srgbClr val="002060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A22059B-C34C-49C4-9735-AA53568BA71E}"/>
              </a:ext>
            </a:extLst>
          </p:cNvPr>
          <p:cNvSpPr/>
          <p:nvPr/>
        </p:nvSpPr>
        <p:spPr>
          <a:xfrm>
            <a:off x="5606953" y="3979318"/>
            <a:ext cx="3537047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Nunito"/>
                <a:cs typeface="Times New Roman" panose="02020603050405020304" pitchFamily="18" charset="0"/>
                <a:sym typeface="Nunito"/>
              </a:rPr>
              <a:t>Скачко Е.П.</a:t>
            </a:r>
          </a:p>
          <a:p>
            <a:pPr lvl="0"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Nunito"/>
                <a:cs typeface="Times New Roman" panose="02020603050405020304" pitchFamily="18" charset="0"/>
                <a:sym typeface="Nunito"/>
              </a:rPr>
              <a:t>педагог-психолог, </a:t>
            </a:r>
          </a:p>
          <a:p>
            <a:pPr lvl="0"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Nunito"/>
                <a:cs typeface="Times New Roman" panose="02020603050405020304" pitchFamily="18" charset="0"/>
                <a:sym typeface="Nunito"/>
              </a:rPr>
              <a:t>социальный педагог </a:t>
            </a:r>
          </a:p>
          <a:p>
            <a:pPr lvl="0"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Nunito"/>
                <a:cs typeface="Times New Roman" panose="02020603050405020304" pitchFamily="18" charset="0"/>
                <a:sym typeface="Nunito"/>
              </a:rPr>
              <a:t>МКУ РЦ “Детство”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8"/>
          <p:cNvSpPr txBox="1">
            <a:spLocks noGrp="1"/>
          </p:cNvSpPr>
          <p:nvPr>
            <p:ph type="title"/>
          </p:nvPr>
        </p:nvSpPr>
        <p:spPr>
          <a:xfrm>
            <a:off x="383241" y="0"/>
            <a:ext cx="8646459" cy="55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>
                <a:latin typeface="Nunito SemiBold"/>
                <a:ea typeface="Nunito SemiBold"/>
                <a:cs typeface="Nunito SemiBold"/>
                <a:sym typeface="Nunito SemiBold"/>
              </a:rPr>
              <a:t> </a:t>
            </a:r>
            <a:r>
              <a:rPr lang="ru" b="1" dirty="0">
                <a:latin typeface="Times New Roman" panose="02020603050405020304" pitchFamily="18" charset="0"/>
                <a:ea typeface="Nunito SemiBold"/>
                <a:cs typeface="Times New Roman" panose="02020603050405020304" pitchFamily="18" charset="0"/>
                <a:sym typeface="Nunito SemiBold"/>
              </a:rPr>
              <a:t>Основания для постановки учащегося на ВШУ</a:t>
            </a:r>
            <a:endParaRPr b="1" dirty="0">
              <a:latin typeface="Times New Roman" panose="02020603050405020304" pitchFamily="18" charset="0"/>
              <a:ea typeface="Nunito SemiBold"/>
              <a:cs typeface="Times New Roman" panose="02020603050405020304" pitchFamily="18" charset="0"/>
              <a:sym typeface="Nunito SemiBold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E5486FB-57D4-4335-80BD-1EE1095577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933062"/>
            <a:ext cx="8520600" cy="4210438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Непосещение или систематические пропуски занятий без уважительной причины (суммарно более 40 часов за учебную четверть, 2 недели подряд или по совокупности 2 недели в течение месяца);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Неуспеваемость по предметам, в т.ч. повторный курс обучения по неуважительной причине;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опасное положение (обстановка, которая вследствие беспризорности и безнадзорности представляет опасность для жизни или здоровья обучающегося либо не отвечающая требованиям к его воспитанию или содержанию);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Употребление психоактивных и токсических веществ, наркотических средств, спиртных напитков, курение;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неформальных объединениях и организациях антиобщественной направленности;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Систематическое нарушение устава школы, дисциплины (систематическое невыполнение домашних заданий, отказ от работы на уроке, отсутствие учебных принадлежностей, нарушение правил поведения и др.);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Агрессивное поведение в школе (участие в травле, жестокость, драки, грубость, сквернословие и др.);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Предрасположенность к суицидальному поведению;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Постановка на учёт в КДН или ОПДН.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924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8"/>
          <p:cNvSpPr txBox="1">
            <a:spLocks noGrp="1"/>
          </p:cNvSpPr>
          <p:nvPr>
            <p:ph type="title"/>
          </p:nvPr>
        </p:nvSpPr>
        <p:spPr>
          <a:xfrm>
            <a:off x="383241" y="0"/>
            <a:ext cx="8646459" cy="55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 dirty="0">
                <a:latin typeface="Times New Roman" panose="02020603050405020304" pitchFamily="18" charset="0"/>
                <a:ea typeface="Nunito SemiBold"/>
                <a:cs typeface="Times New Roman" panose="02020603050405020304" pitchFamily="18" charset="0"/>
                <a:sym typeface="Nunito SemiBold"/>
              </a:rPr>
              <a:t>Основания для постановки семьи на ВШУ</a:t>
            </a:r>
            <a:endParaRPr b="1" dirty="0">
              <a:latin typeface="Times New Roman" panose="02020603050405020304" pitchFamily="18" charset="0"/>
              <a:ea typeface="Nunito SemiBold"/>
              <a:cs typeface="Times New Roman" panose="02020603050405020304" pitchFamily="18" charset="0"/>
              <a:sym typeface="Nunito SemiBold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9F3506E-4D29-4B67-A88A-0A6E14DB83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3.1. Родители (законные представители) не исполняют обязанностей по воспитанию, обучению и (или) содержанию своих детей (безнадзорность, беспризорность детей).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3.2. Родители (законные представители) злоупотребляют наркотиками и (или) спиртными напитками, отрицательно влияют на поведение несовершеннолетних, вовлекают их в противоправные действия (преступления, бродяжничество, попрошайничество, проституцию, распространение и употребление наркотиков, спиртных напитков и т.д.)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3.3. Родители (законные представители) допускают жестокое обращение в отношении своих детей.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3.4. Родители (законные представители) имеют детей, находящихся в социально опасном положении и состоящих на учете в территориальной КДН.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3.5. Родители (законные представители) поставлены на учет в КДН или ПДН.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4587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8"/>
          <p:cNvSpPr txBox="1">
            <a:spLocks noGrp="1"/>
          </p:cNvSpPr>
          <p:nvPr>
            <p:ph type="title"/>
          </p:nvPr>
        </p:nvSpPr>
        <p:spPr>
          <a:xfrm>
            <a:off x="383241" y="0"/>
            <a:ext cx="8646459" cy="55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 dirty="0">
                <a:latin typeface="Times New Roman" panose="02020603050405020304" pitchFamily="18" charset="0"/>
                <a:ea typeface="Nunito SemiBold"/>
                <a:cs typeface="Times New Roman" panose="02020603050405020304" pitchFamily="18" charset="0"/>
                <a:sym typeface="Nunito SemiBold"/>
              </a:rPr>
              <a:t>Основания для снятия с ВШУ:</a:t>
            </a:r>
            <a:endParaRPr b="1" dirty="0">
              <a:latin typeface="Times New Roman" panose="02020603050405020304" pitchFamily="18" charset="0"/>
              <a:ea typeface="Nunito SemiBold"/>
              <a:cs typeface="Times New Roman" panose="02020603050405020304" pitchFamily="18" charset="0"/>
              <a:sym typeface="Nunito SemiBold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A0ABF1F-5B26-4B6F-AFB0-39C59DF4F4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4.1.1. позитивные изменения обстоятельств жизни учащегося, сохраняющиеся длительное время (минимум 3 месяца);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4.1.2. данные о снятии несовершеннолетнего, его родителей (законных представителей) с учета в территориальной КДН.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4.2. обучающиеся окончили школу, сменили место жительства и перешли в другую ОО, а также иные объективные причины.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7237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D2CB0C-EC15-440D-AEA4-2D92416AD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9830" y="300131"/>
            <a:ext cx="7396818" cy="960668"/>
          </a:xfrm>
        </p:spPr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профилактической работы ОО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3364DA-AAA7-4C8F-B79C-7A248D5373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7233" y="1113453"/>
            <a:ext cx="7521226" cy="403004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семьёй (диагностика детско-родительских отношений, типа семьи, оказание различных видов помощи и поддержки семье, постоянный контакт школы с семьёй и т.д.);</a:t>
            </a: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ребёнком (диагностика и изучение личностных особенностей ребёнка, создание ситуации успеха, педагогическая помощь и поддержка, щадящий режим обучения и т.п.);</a:t>
            </a: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педагогическим коллективом ОО;</a:t>
            </a: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социально-педагогическое и психологическое сопровождение личности в ОО;</a:t>
            </a: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социально-педагогической запущенности детей и повышение педагогической культуры родителей.</a:t>
            </a: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ИПР содержит следующие сведения:</a:t>
            </a: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 и причины проведения ИПР с семьей и несовершеннолетним;</a:t>
            </a: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мероприятий, сроки, ответственные исполнители;</a:t>
            </a: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профилактической работы.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3466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8"/>
          <p:cNvSpPr txBox="1">
            <a:spLocks noGrp="1"/>
          </p:cNvSpPr>
          <p:nvPr>
            <p:ph type="title"/>
          </p:nvPr>
        </p:nvSpPr>
        <p:spPr>
          <a:xfrm>
            <a:off x="73959" y="0"/>
            <a:ext cx="8955741" cy="55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b="1" dirty="0">
                <a:latin typeface="Times New Roman" panose="02020603050405020304" pitchFamily="18" charset="0"/>
                <a:ea typeface="Nunito SemiBold"/>
                <a:cs typeface="Times New Roman" panose="02020603050405020304" pitchFamily="18" charset="0"/>
                <a:sym typeface="Nunito SemiBold"/>
              </a:rPr>
              <a:t>Сроки проведения индивидуальной профилактической работы (ИПР):</a:t>
            </a:r>
            <a:endParaRPr sz="2400" b="1" dirty="0">
              <a:latin typeface="Times New Roman" panose="02020603050405020304" pitchFamily="18" charset="0"/>
              <a:ea typeface="Nunito SemiBold"/>
              <a:cs typeface="Times New Roman" panose="02020603050405020304" pitchFamily="18" charset="0"/>
              <a:sym typeface="Nunito SemiBold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503B172-444F-4B5A-97D2-44562D3EF7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152474"/>
            <a:ext cx="8577263" cy="3991025"/>
          </a:xfrm>
        </p:spPr>
        <p:txBody>
          <a:bodyPr>
            <a:normAutofit fontScale="62500" lnSpcReduction="20000"/>
          </a:bodyPr>
          <a:lstStyle/>
          <a:p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5.2. Специалисты ШВР и Совета профилактики совместно разрабатывают план ИПР с данным несовершеннолетним (семьей).</a:t>
            </a:r>
          </a:p>
          <a:p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5.3. На обучающегося (семью) заводится Личное дело, которое ведется социальным педагогом с привлечением других ответственных педагогов.</a:t>
            </a:r>
          </a:p>
          <a:p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5.4. Социальный педагог по итогам каждой учебной четверти и учебного года проводит анализ ИПР с обучающимся, состоящем на ВШУ.</a:t>
            </a:r>
          </a:p>
          <a:p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5.5. Классный руководитель информирует родителей (законных представителей) обучающегося о результатах контроля.</a:t>
            </a:r>
          </a:p>
          <a:p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5.6. Отсутствие обучающегося, состоящего на ВШУ, на занятиях без уважительной причины фиксируется классным руководителем и доводится до сведения родителей и заместителя директора по ВР.</a:t>
            </a:r>
          </a:p>
          <a:p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5.7. Систематические пропуски занятий, плохая подготовка к ним являются основанием для вызова обучающегося и родителей на заседание совета профилактики, где рассматриваются вопросы:</a:t>
            </a:r>
          </a:p>
          <a:p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невыполнение родителями (законными представителями) обязанностей по воспитанию и обучению несовершеннолетнего;</a:t>
            </a:r>
          </a:p>
          <a:p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уклонение несовершеннолетнего от обучения.</a:t>
            </a:r>
          </a:p>
          <a:p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5.8. Для рассмотрения вопроса на заседании территориальной КДН заместитель директора по ВР организует сбор документов по запросу КДН.</a:t>
            </a:r>
          </a:p>
          <a:p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5.9. На заседание Совета профилактики по вопросу снятия с ВШУ несовершеннолетнего уведомлением приглашаются его родители (законные представители), которые под роспись знакомятся с решением Совета профилактики о снятии несовершеннолетнего с учета.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43692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463D1DB-3D27-4CA0-91CC-FD1FBA2084F2}"/>
              </a:ext>
            </a:extLst>
          </p:cNvPr>
          <p:cNvSpPr/>
          <p:nvPr/>
        </p:nvSpPr>
        <p:spPr>
          <a:xfrm>
            <a:off x="1262743" y="1811420"/>
            <a:ext cx="7259215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dirty="0"/>
              <a:t>1.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детей и подростков, находящихся в СОП и формирование банка данных 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Диагностика проблем личностного и социального развития детей и подростков, включённых в банк данных и попадающих в сферу деятельности системы профилактики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Разработка плана ИПР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Реализация индивидуальных планов.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Анализ эффективности проведенной работы.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B4ABE3F3-9984-4A5B-8324-AF97D2B32374}"/>
              </a:ext>
            </a:extLst>
          </p:cNvPr>
          <p:cNvSpPr/>
          <p:nvPr/>
        </p:nvSpPr>
        <p:spPr>
          <a:xfrm>
            <a:off x="312738" y="751215"/>
            <a:ext cx="79168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Функциональный алгоритм по организации ИПР </a:t>
            </a:r>
          </a:p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деятельности специалистов ШВР </a:t>
            </a:r>
          </a:p>
        </p:txBody>
      </p:sp>
    </p:spTree>
    <p:extLst>
      <p:ext uri="{BB962C8B-B14F-4D97-AF65-F5344CB8AC3E}">
        <p14:creationId xmlns:p14="http://schemas.microsoft.com/office/powerpoint/2010/main" val="40976050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6D7A8"/>
        </a:solidFill>
        <a:effectLst/>
      </p:bgPr>
    </p:bg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49763"/>
            <a:ext cx="9144000" cy="4708981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 проведением Совета профилактики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постановки на ВШУ обучающегося или семьи: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неделю до Совета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Определение привлекаемых лиц на Совет профилактики; 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Подготовка проектов писем для привлечения сторонних организаций за подписью директора; 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Оповещение о необходимости привлечения на Совет сотрудников школы по электронной почте (психолога, классного руководителя, администрации школы и т.п.); 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Уведомить родителей о дате предстоящего Совета; 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Посетить семью для составления акта осмотра (по необходимости). </a:t>
            </a:r>
          </a:p>
          <a:p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3 дня до проведения Совета профилактики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Подготовка предложений по сопроводительным мероприятиям обучающегося; 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Классный руководитель готовит бланк дневника наблюдения </a:t>
            </a:r>
          </a:p>
        </p:txBody>
      </p:sp>
    </p:spTree>
    <p:extLst>
      <p:ext uri="{BB962C8B-B14F-4D97-AF65-F5344CB8AC3E}">
        <p14:creationId xmlns:p14="http://schemas.microsoft.com/office/powerpoint/2010/main" val="4143368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6D7A8"/>
        </a:solidFill>
        <a:effectLst/>
      </p:bgPr>
    </p:bg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2398899"/>
            <a:ext cx="9070041" cy="2246769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итогам проведения Совета профилактики: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В течение 7 дней разработка плана ИПР и сопровождающих мероприятий с родителями и другими заинтересованными лицами и его утверждение;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Проводятся мероприятия по плану ИПР и сопроводительные мероприятия;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Заполняется и ведется карта индивидуального профилактического сопровождения (социальный педагог);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Заполняется и ведется дневник наблюдений (классный руководитель); </a:t>
            </a:r>
          </a:p>
          <a:p>
            <a:pPr algn="just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3 дня до следующего планового Совета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Готовится анализ динамики наблюдения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Приглашаются родители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плановом Совете принимается решение о снятии или продлении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-1" y="257575"/>
            <a:ext cx="8928847" cy="181588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Совете профилактики: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Заслушивание по списку стоящих на учете (по результатам анализа и дневников наблюдений);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Проводится голосование по вопросу постановки на ВШУ;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Определение кружковой деятельности дополнительного образования (заявления на кружки, секции);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Определение педагога-наставника для обучающегося, стоящего на ВШУ;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Определяется срок для повторного вызова на Совет профилактики для принятия решения о снятии или продления на ВШУ;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Подготовка выписки из протокола решения Совета и вручение её родителям </a:t>
            </a:r>
          </a:p>
        </p:txBody>
      </p:sp>
    </p:spTree>
    <p:extLst>
      <p:ext uri="{BB962C8B-B14F-4D97-AF65-F5344CB8AC3E}">
        <p14:creationId xmlns:p14="http://schemas.microsoft.com/office/powerpoint/2010/main" val="17004343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680" y="75279"/>
            <a:ext cx="8173617" cy="4992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63046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160" y="0"/>
            <a:ext cx="8366448" cy="5062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6142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>
            <a:alpha val="76000"/>
          </a:schemeClr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 стрелкой 8"/>
          <p:cNvCxnSpPr/>
          <p:nvPr/>
        </p:nvCxnSpPr>
        <p:spPr>
          <a:xfrm flipH="1">
            <a:off x="7779124" y="884638"/>
            <a:ext cx="1156445" cy="12122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2541494" y="133147"/>
            <a:ext cx="6474759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+mj-lt"/>
              </a:rPr>
              <a:t>Штаб воспитательной работы (ШВР)</a:t>
            </a:r>
          </a:p>
          <a:p>
            <a:pPr algn="ctr"/>
            <a:r>
              <a:rPr lang="ru-RU" dirty="0"/>
              <a:t>(действует на основе Положения о Штабе воспитательной работы ОО)</a:t>
            </a:r>
            <a:endParaRPr lang="ru-RU" b="1" dirty="0"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92922" y="1972800"/>
            <a:ext cx="3771901" cy="73866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/>
              <a:t>Совет профилактики ОО</a:t>
            </a:r>
          </a:p>
          <a:p>
            <a:pPr algn="ctr"/>
            <a:r>
              <a:rPr lang="ru-RU" dirty="0"/>
              <a:t>(действует на основе Положения о Совете профилактики ОО)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944906" y="2810437"/>
            <a:ext cx="607134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Цель - контроль над деятельностью специалистов в сфере профилактики правонарушений, а также выявление и анализ причин и условий правонарушений среди несовершеннолетних, определение мер по их устранению.</a:t>
            </a:r>
          </a:p>
          <a:p>
            <a:r>
              <a:rPr lang="ru-RU" dirty="0"/>
              <a:t>Совет профилактики ставит на ВШУ и снимает с него.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844053" y="752110"/>
            <a:ext cx="61722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Цель - координирование воспитательной, в т.ч. профилактической работы по предупреждению правонарушений несовершеннолетних, обеспечения межведомственного взаимодействия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47" y="1052726"/>
            <a:ext cx="2629059" cy="387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5739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788" y="73959"/>
            <a:ext cx="7850155" cy="5007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08331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804" y="119953"/>
            <a:ext cx="7731967" cy="4870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0303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1000">
              <a:srgbClr val="FFEFD1"/>
            </a:gs>
            <a:gs pos="81000">
              <a:srgbClr val="F0EBD5"/>
            </a:gs>
            <a:gs pos="95000">
              <a:srgbClr val="D1C39F"/>
            </a:gs>
          </a:gsLst>
          <a:lin ang="5400000" scaled="0"/>
        </a:gra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3A0CF6F-8216-45D2-BF35-620630295D91}"/>
              </a:ext>
            </a:extLst>
          </p:cNvPr>
          <p:cNvSpPr/>
          <p:nvPr/>
        </p:nvSpPr>
        <p:spPr>
          <a:xfrm>
            <a:off x="709126" y="263426"/>
            <a:ext cx="791857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социального педагога (Положение ШВР):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 профилактика социальных рисков, выявление детей и семей, находящихся в социально опасном положении, требующих особого педагогического внимания; 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 индивидуальная работа с обучающимися, находящимися на профилактических учетах различного вида, в том числе вовлечение обучающихся в досуговую деятельность во внеурочное и каникулярное время. 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 взаимодействие с центрами занятости населения по трудоустройству детей, находящихся в социально опасном положении. 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 реализация восстановительных технологий в рамках деятельности службы школьной медиации в образовательной организации. 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 ведение личных дел. </a:t>
            </a:r>
          </a:p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социального педагога (Положение о Совете профилактики):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подготовка к каждому заседанию отчета о нарушениях.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65187"/>
            <a:ext cx="9144000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buAutoNum type="arabicParenR"/>
            </a:pPr>
            <a:r>
              <a:rPr lang="ru-RU" sz="13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ФЗ РФ от 29.12.2012 № 273-ФЗ «Об образовании в Российской Федерации».</a:t>
            </a:r>
          </a:p>
          <a:p>
            <a:pPr marL="228600" lvl="0" indent="-228600">
              <a:buAutoNum type="arabicParenR"/>
            </a:pPr>
            <a:r>
              <a:rPr lang="ru-RU" sz="13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ФЗ РФ от 24.06.1999 № 120-ФЗ «Об основах системы профилактики безнадзорности и правонарушений несовершеннолетних»</a:t>
            </a:r>
          </a:p>
          <a:p>
            <a:pPr marL="228600" lvl="0" indent="-228600">
              <a:buAutoNum type="arabicParenR"/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ФЗ РФ от 24.07.1998 года №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124-ФЗ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«Об основных гарантиях прав ребенка в Российской Федерации».</a:t>
            </a:r>
          </a:p>
          <a:p>
            <a:pPr marL="228600" lvl="0" indent="-228600">
              <a:buAutoNum type="arabicParenR"/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ФЗ РФ от 29.12.2010 года №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436-ФЗ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«О защите детей от информации, причиняющей вред их здоровью и развитию».</a:t>
            </a:r>
          </a:p>
          <a:p>
            <a:pPr marL="228600" lvl="0" indent="-228600">
              <a:buAutoNum type="arabicParenR"/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ФЗ РФ от 23.06.2016 года №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182-ФЗ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«Об основах системы профилактики правонарушений в Российской Федерации».</a:t>
            </a:r>
          </a:p>
          <a:p>
            <a:pPr marL="228600" lvl="0" indent="-228600">
              <a:buAutoNum type="arabicParenR"/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ФЗ РФ от 25.06.2002 года №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114-ФЗ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«О противодействии экстремистской деятельности». </a:t>
            </a:r>
          </a:p>
          <a:p>
            <a:pPr marL="228600" lvl="0" indent="-228600">
              <a:buAutoNum type="arabicParenR"/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«Стратегия развития воспитания в Российской Федерации на период до 2025 года», утверждена Распоряжением Правительства Российской Федерации от 29 мая 2015 г.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996-р.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>
              <a:buAutoNum type="arabicParenR"/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«Концепция развития системы профилактики безнадзорности и правонарушений несовершеннолетних на период до 2025 года» и «План мероприятий на 2021-2025 годы по реализации Концепции развития системы профилактики безнадзорности и правонарушений несовершеннолетних на период до 2025 года», утверждена распоряжением правительства РФ от 22.03.2017 года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520-р.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28600" lvl="0" indent="-228600">
              <a:buAutoNum type="arabicParenR"/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«Концепция развития психологической службы в системе образования в РФ на период до 2025 года», утверждена Министерством образования и науки Российской Федерации от 19.12.2017 года</a:t>
            </a:r>
          </a:p>
          <a:p>
            <a:pPr marL="228600" lvl="0" indent="-228600">
              <a:buAutoNum type="arabicParenR"/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«Комплексный план противодействия идеологии терроризма в РФ на 2019–2023 годы», утвержденный Президентом 28.12.2018 года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Пр-2665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600" lvl="0" indent="-228600">
              <a:buAutoNum type="arabicParenR"/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Правительства РФ от 30.07.2014 №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1430-р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«О концепции развития до 2020 года сети служб медиации в целях реализации восстановительного правосудия в отношении детей».  </a:t>
            </a:r>
          </a:p>
          <a:p>
            <a:pPr marL="228600" lvl="0" indent="-228600">
              <a:buAutoNum type="arabicParenR"/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РФ от 27.06.2017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602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Порядка расследования и учета несчастных случаев с обучающимися во время пребывания в организации, осуществляющей образовательную деятельность».</a:t>
            </a:r>
          </a:p>
          <a:p>
            <a:pPr marL="228600" lvl="0" indent="-228600">
              <a:buAutoNum type="arabicParenR"/>
            </a:pPr>
            <a:r>
              <a:rPr lang="ru-RU" sz="1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</a:t>
            </a:r>
            <a:r>
              <a:rPr lang="ru-RU" sz="13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1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РФ № </a:t>
            </a:r>
            <a:r>
              <a:rPr lang="ru-RU" sz="13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ВК-844/07</a:t>
            </a:r>
            <a:r>
              <a:rPr lang="ru-RU" sz="1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18.11.2013 г. «О направлении методических рекомендаций по организации служб школьной медиации».</a:t>
            </a:r>
          </a:p>
          <a:p>
            <a:pPr marL="228600" lvl="0" indent="-228600">
              <a:buAutoNum type="arabicParenR"/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РФ от 26.12.2017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 07-7657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«Методические рекомендации по внедрению восстановительных технологий (в том числе медиации) в воспитательную деятельность образовательных организаций».</a:t>
            </a:r>
          </a:p>
        </p:txBody>
      </p:sp>
    </p:spTree>
    <p:extLst>
      <p:ext uri="{BB962C8B-B14F-4D97-AF65-F5344CB8AC3E}">
        <p14:creationId xmlns:p14="http://schemas.microsoft.com/office/powerpoint/2010/main" val="4199815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207" y="64152"/>
            <a:ext cx="904379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15)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Краснодарского края от 21.07.2008 г.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№1539-КЗ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«О мерах по профилактике безнадзорности и правонарушений несовершеннолетних в Краснодарском крае».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16) Постановление губернатора Краснодарского края от 25.09.2017 г.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738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«О мерах по профилактике преступлений несовершеннолетних и в отношении детей, жестокого обращения с ними, выявления семейного неблагополучия, предупреждению травматизма и суицидального поведения несовершеннолетних».</a:t>
            </a:r>
          </a:p>
          <a:p>
            <a:pPr lvl="0"/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17) Постановление комиссии по делам несовершеннолетних и защите их прав при администрации  Краснодарского края от 27 октября 2017 года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№4/3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порядка межведомственного взаимодействия органов и учреждений системы профилактики безнадзорности и правонарушений несовершеннолетних по организации индивидуальной профилактической работы в отношении несовершеннолетних и семей, находящихся в социально опасном положении».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18) Постановление комиссии по делам несовершеннолетних и защите их прав при администрации  Краснодарского края от 24 октября 2014 года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№3/8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«Об утверждении порядка межведомственного взаимодействия при возникновении чрезвычайного происшествия с несовершеннолетним».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19) Постановление комиссии по делам несовершеннолетних и защите их прав при администрации  Краснодарского края от 24 октября 2014 года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№3/9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«Об утверждении порядка работы по раннему выявлению детского и семейного неблагополучия на территории Краснодарского края».</a:t>
            </a:r>
          </a:p>
          <a:p>
            <a:pPr lvl="0"/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20) Приказ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3061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25.09.2009 г. Департамента образования и науки Краснодарского края «Об утверждении Примерного положения о штабе воспитательной работы образовательного учреждения».</a:t>
            </a:r>
          </a:p>
          <a:p>
            <a:pPr lvl="0"/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21) Приказ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618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23.06.2009 г. Департамента образования и науки Краснодарского края «Об утверждении Примерного положения о школьном Совете профилактики правонарушений несовершеннолетних».</a:t>
            </a:r>
          </a:p>
        </p:txBody>
      </p:sp>
    </p:spTree>
    <p:extLst>
      <p:ext uri="{BB962C8B-B14F-4D97-AF65-F5344CB8AC3E}">
        <p14:creationId xmlns:p14="http://schemas.microsoft.com/office/powerpoint/2010/main" val="3671394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1000">
              <a:srgbClr val="FFEFD1"/>
            </a:gs>
            <a:gs pos="81000">
              <a:srgbClr val="F0EBD5"/>
            </a:gs>
            <a:gs pos="95000">
              <a:srgbClr val="D1C39F"/>
            </a:gs>
          </a:gsLst>
          <a:lin ang="5400000" scaled="0"/>
        </a:gra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8"/>
          <p:cNvSpPr txBox="1">
            <a:spLocks noGrp="1"/>
          </p:cNvSpPr>
          <p:nvPr>
            <p:ph type="title"/>
          </p:nvPr>
        </p:nvSpPr>
        <p:spPr>
          <a:xfrm>
            <a:off x="1576350" y="422987"/>
            <a:ext cx="5991300" cy="55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 dirty="0">
                <a:latin typeface="Times New Roman" panose="02020603050405020304" pitchFamily="18" charset="0"/>
                <a:ea typeface="Nunito SemiBold"/>
                <a:cs typeface="Times New Roman" panose="02020603050405020304" pitchFamily="18" charset="0"/>
                <a:sym typeface="Nunito SemiBold"/>
              </a:rPr>
              <a:t>Цели и задачи постановки на ВШУ</a:t>
            </a:r>
            <a:endParaRPr b="1" dirty="0">
              <a:latin typeface="Times New Roman" panose="02020603050405020304" pitchFamily="18" charset="0"/>
              <a:ea typeface="Nunito SemiBold"/>
              <a:cs typeface="Times New Roman" panose="02020603050405020304" pitchFamily="18" charset="0"/>
              <a:sym typeface="Nunito SemiBold"/>
            </a:endParaRP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E2EF322-BC55-4CEF-B451-B98D427B15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Внутришкольный учет (ВШУ) ведется с целью ранней профилактики школьной дезадаптации, девиантного поведения обучающихся.</a:t>
            </a:r>
          </a:p>
          <a:p>
            <a:pPr>
              <a:buFont typeface="Wingdings" panose="05000000000000000000" pitchFamily="2" charset="2"/>
              <a:buChar char="q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 на решение задач: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Предупреждение безнадзорности, беспризорности, правонарушений и антиобщественных действий несовершеннолетних;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защиты прав и законных интересов несовершеннолетних;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своевременное выявление детей и семей, находящихся в социально опасном положении или группе риска по социальному сиротству;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социально-психологической и педагогической помощи несовершеннолетним с отклонениями в поведении, имеющим проблемы в обучении;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помощи семьям в обучении и воспитании детей.</a:t>
            </a:r>
          </a:p>
          <a:p>
            <a:endParaRPr lang="ru-RU" dirty="0"/>
          </a:p>
        </p:txBody>
      </p:sp>
    </p:spTree>
  </p:cSld>
  <p:clrMapOvr>
    <a:overrideClrMapping bg1="lt1" tx1="dk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D5AF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7"/>
          <p:cNvSpPr txBox="1">
            <a:spLocks noGrp="1"/>
          </p:cNvSpPr>
          <p:nvPr>
            <p:ph type="title"/>
          </p:nvPr>
        </p:nvSpPr>
        <p:spPr>
          <a:xfrm>
            <a:off x="382045" y="242596"/>
            <a:ext cx="8248388" cy="55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>
                <a:latin typeface="Nunito SemiBold"/>
                <a:ea typeface="Nunito SemiBold"/>
                <a:cs typeface="Nunito SemiBold"/>
                <a:sym typeface="Nunito SemiBold"/>
              </a:rPr>
              <a:t>О</a:t>
            </a:r>
            <a:r>
              <a:rPr lang="ru" sz="2800" b="1" dirty="0">
                <a:latin typeface="Nunito SemiBold"/>
                <a:ea typeface="Nunito SemiBold"/>
                <a:cs typeface="Nunito SemiBold"/>
                <a:sym typeface="Nunito SemiBold"/>
              </a:rPr>
              <a:t>сновные </a:t>
            </a:r>
            <a:r>
              <a:rPr lang="ru" b="1" dirty="0">
                <a:latin typeface="Nunito SemiBold"/>
                <a:ea typeface="Nunito SemiBold"/>
                <a:cs typeface="Nunito SemiBold"/>
                <a:sym typeface="Nunito SemiBold"/>
              </a:rPr>
              <a:t>понятия</a:t>
            </a:r>
            <a:endParaRPr sz="1800" b="1" dirty="0"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390EF9D-C3E2-416A-80C9-02CBA1A2BB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2359" y="864636"/>
            <a:ext cx="8539941" cy="4036267"/>
          </a:xfrm>
        </p:spPr>
        <p:txBody>
          <a:bodyPr>
            <a:normAutofit fontScale="47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безнадзорности и правонарушений обучающихся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система социальных, правовых и педагогических мер, направленных на выявление и устранение причин и условий, способствующих безнадзорности, правонарушениям, антиобщественным действиям обучающихся, осуществляемых в совокупности с ИПР с обучающимися и семьями, находящимися в социально опасном положении (СОП);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Индивидуальная профилактическая работа (ИПР)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деятельность по своевременному выявлению обучающихся и семей, находящихся в СОП, а также по их социально-педагогической реабилитации и (или) предупреждению совершения ими правонарушений и антиобщественных деяний;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Несовершеннолетний, находящийся в СОП-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обучающийся, который вследствие безнадзорности или беспризорности либо находится в обстановке, представляющей опасность для его жизни или здоровья, не отвечающей требованиям к его воспитанию или содержанию, либо совершает правонарушения или антиобщественные деяния;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Семья, находящаяся в СОП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семья, имеющая обучающегося, находящегося в СОП, а также семья, где родители (законные представители) обучающегося не исполняют своих обязанностей по его воспитанию, обучению и (или) отрицательно влияют на его поведение либо жестоко обращаются с ним;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 в школе обучающихся и семей,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находящихся в социально опасном положении - система индивидуальных профилактических мероприятий, осуществляемых школой в отношении обучающихся и семей, находящихся в СОП, которая направлена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на:предупреждение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безнадзорности, правонарушений и других негативных проявлений в среде обучающихся;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и устранение причин и условий, способствующих безнадзорности и правонарушениям обучающихся;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социально-педагогическую реабилитацию обучающихся и семей, находящихся в социально опасном положении.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1613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8"/>
          <p:cNvSpPr txBox="1">
            <a:spLocks noGrp="1"/>
          </p:cNvSpPr>
          <p:nvPr>
            <p:ph type="title"/>
          </p:nvPr>
        </p:nvSpPr>
        <p:spPr>
          <a:xfrm>
            <a:off x="282388" y="0"/>
            <a:ext cx="8639736" cy="55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b="1" dirty="0">
                <a:latin typeface="Times New Roman" panose="02020603050405020304" pitchFamily="18" charset="0"/>
                <a:ea typeface="Nunito SemiBold"/>
                <a:cs typeface="Times New Roman" panose="02020603050405020304" pitchFamily="18" charset="0"/>
                <a:sym typeface="Nunito SemiBold"/>
              </a:rPr>
              <a:t>Организация деятельности по постановке и снятию с учёта</a:t>
            </a:r>
            <a:endParaRPr sz="2400" b="1" dirty="0">
              <a:latin typeface="Times New Roman" panose="02020603050405020304" pitchFamily="18" charset="0"/>
              <a:ea typeface="Nunito SemiBold"/>
              <a:cs typeface="Times New Roman" panose="02020603050405020304" pitchFamily="18" charset="0"/>
              <a:sym typeface="Nunito SemiBold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666B49E-7DC5-4D9A-98B5-390C0E0383FC}"/>
              </a:ext>
            </a:extLst>
          </p:cNvPr>
          <p:cNvSpPr/>
          <p:nvPr/>
        </p:nvSpPr>
        <p:spPr>
          <a:xfrm>
            <a:off x="841814" y="953595"/>
            <a:ext cx="786259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1.1. Решение о постановке и снятии с учёта принимается на заседании Совета профилактики.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1.2. Постановка или снятие с ВШУ осуществляется по представлению Совета профилактики.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1.3. Для постановки обучающегося и (или) семьи на ВШУ председателю представляются следующие документы (за 3 дня):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несовершеннолетнего;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 обследования материально-бытовых условий семьи;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 о проведенной профилактической работе с несовершеннолетним (готовит классный руководитель).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1.4. Для снятия обучающегося и/или семьи с ВШУ классный руководитель представляет информацию о выполнении плана ИПР с обязательными результатами работы и предложениями по дальнейшему сопровождению.</a:t>
            </a:r>
          </a:p>
        </p:txBody>
      </p:sp>
    </p:spTree>
    <p:extLst>
      <p:ext uri="{BB962C8B-B14F-4D97-AF65-F5344CB8AC3E}">
        <p14:creationId xmlns:p14="http://schemas.microsoft.com/office/powerpoint/2010/main" val="468326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8"/>
          <p:cNvSpPr txBox="1">
            <a:spLocks noGrp="1"/>
          </p:cNvSpPr>
          <p:nvPr>
            <p:ph type="title"/>
          </p:nvPr>
        </p:nvSpPr>
        <p:spPr>
          <a:xfrm>
            <a:off x="282388" y="0"/>
            <a:ext cx="8639736" cy="55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b="1" dirty="0">
                <a:latin typeface="Times New Roman" panose="02020603050405020304" pitchFamily="18" charset="0"/>
                <a:ea typeface="Nunito SemiBold"/>
                <a:cs typeface="Times New Roman" panose="02020603050405020304" pitchFamily="18" charset="0"/>
                <a:sym typeface="Nunito SemiBold"/>
              </a:rPr>
              <a:t> Организация деятельности по постановке и снятию с учёта</a:t>
            </a:r>
            <a:endParaRPr sz="2400" b="1" dirty="0">
              <a:latin typeface="Times New Roman" panose="02020603050405020304" pitchFamily="18" charset="0"/>
              <a:ea typeface="Nunito SemiBold"/>
              <a:cs typeface="Times New Roman" panose="02020603050405020304" pitchFamily="18" charset="0"/>
              <a:sym typeface="Nunito SemiBold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3BB6B24-26F9-4097-BDE3-F53404A1B8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1.5. На заседании Совета профилактики обсуждается и утверждается план ИПР с обучающимся и его родителями, определяются сроки выполнения и ответственные лица.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1.6. Классный руководитель доводит решение до сведения родителей (законных представителей) официальным уведомлением с указанием даты, номера протокола заседания и причины постановки или снятия с учета (при отсутствии их по уважительной причине на заседании).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1.7. Заместитель директора по воспитательной работе, ответственный за профилактическую работу ведет журнал учета учащихся и семей, состоящих на ВШУ и учете в КДН.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1.8. Заместитель директора по ВР ежеквартально проводит сверку списков учащихся и семей, состоящих на ВШУ и учете в КДН.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6130047"/>
      </p:ext>
    </p:extLst>
  </p:cSld>
  <p:clrMapOvr>
    <a:masterClrMapping/>
  </p:clrMapOvr>
</p:sld>
</file>

<file path=ppt/theme/theme1.xml><?xml version="1.0" encoding="utf-8"?>
<a:theme xmlns:a="http://schemas.openxmlformats.org/drawingml/2006/main" name="2_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2433</TotalTime>
  <Words>2385</Words>
  <Application>Microsoft Office PowerPoint</Application>
  <PresentationFormat>Экран (16:9)</PresentationFormat>
  <Paragraphs>149</Paragraphs>
  <Slides>21</Slides>
  <Notes>20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21</vt:i4>
      </vt:variant>
    </vt:vector>
  </HeadingPairs>
  <TitlesOfParts>
    <vt:vector size="31" baseType="lpstr">
      <vt:lpstr>Arial</vt:lpstr>
      <vt:lpstr>Nunito</vt:lpstr>
      <vt:lpstr>Wingdings 3</vt:lpstr>
      <vt:lpstr>Times New Roman</vt:lpstr>
      <vt:lpstr>Century Gothic</vt:lpstr>
      <vt:lpstr>Nunito SemiBold</vt:lpstr>
      <vt:lpstr>Wingdings</vt:lpstr>
      <vt:lpstr>2_Simple Light</vt:lpstr>
      <vt:lpstr>3_Simple Light</vt:lpstr>
      <vt:lpstr>Легкий дым</vt:lpstr>
      <vt:lpstr>Алгоритм действий социального педагога при постановке обучающегося на ВШУ</vt:lpstr>
      <vt:lpstr>Презентация PowerPoint</vt:lpstr>
      <vt:lpstr>Презентация PowerPoint</vt:lpstr>
      <vt:lpstr>Презентация PowerPoint</vt:lpstr>
      <vt:lpstr>Презентация PowerPoint</vt:lpstr>
      <vt:lpstr>Цели и задачи постановки на ВШУ</vt:lpstr>
      <vt:lpstr>Основные понятия</vt:lpstr>
      <vt:lpstr>Организация деятельности по постановке и снятию с учёта</vt:lpstr>
      <vt:lpstr> Организация деятельности по постановке и снятию с учёта</vt:lpstr>
      <vt:lpstr> Основания для постановки учащегося на ВШУ</vt:lpstr>
      <vt:lpstr>Основания для постановки семьи на ВШУ</vt:lpstr>
      <vt:lpstr>Основания для снятия с ВШУ:</vt:lpstr>
      <vt:lpstr>Направления профилактической работы ОО</vt:lpstr>
      <vt:lpstr>Сроки проведения индивидуальной профилактической работы (ИПР):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Явление  школьного буллинга  и его профилактика</dc:title>
  <cp:lastModifiedBy>User</cp:lastModifiedBy>
  <cp:revision>94</cp:revision>
  <cp:lastPrinted>2024-11-14T08:44:19Z</cp:lastPrinted>
  <dcterms:modified xsi:type="dcterms:W3CDTF">2024-11-14T08:45:39Z</dcterms:modified>
</cp:coreProperties>
</file>