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7" r:id="rId4"/>
    <p:sldId id="276" r:id="rId5"/>
    <p:sldId id="270" r:id="rId6"/>
    <p:sldId id="263" r:id="rId7"/>
    <p:sldId id="265" r:id="rId8"/>
    <p:sldId id="266" r:id="rId9"/>
    <p:sldId id="267" r:id="rId10"/>
    <p:sldId id="268" r:id="rId11"/>
    <p:sldId id="257" r:id="rId12"/>
    <p:sldId id="278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45" autoAdjust="0"/>
  </p:normalViewPr>
  <p:slideViewPr>
    <p:cSldViewPr snapToGrid="0">
      <p:cViewPr>
        <p:scale>
          <a:sx n="60" d="100"/>
          <a:sy n="60" d="100"/>
        </p:scale>
        <p:origin x="-54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A4B1F-77CA-4ADD-92C2-FF5D206AA14A}" type="doc">
      <dgm:prSet loTypeId="urn:microsoft.com/office/officeart/2005/8/layout/gear1" loCatId="process" qsTypeId="urn:microsoft.com/office/officeart/2005/8/quickstyle/simple2" qsCatId="simple" csTypeId="urn:microsoft.com/office/officeart/2005/8/colors/accent1_4" csCatId="accent1" phldr="1"/>
      <dgm:spPr/>
    </dgm:pt>
    <dgm:pt modelId="{8BBD6D2F-EBE8-4196-BE65-D6EFCF4F1C98}">
      <dgm:prSet phldrT="[Текст]"/>
      <dgm:spPr/>
      <dgm:t>
        <a:bodyPr/>
        <a:lstStyle/>
        <a:p>
          <a:r>
            <a:rPr lang="ru-RU" b="1" i="0" dirty="0" smtClean="0"/>
            <a:t>Адаптивная, приспособительная тенденция</a:t>
          </a:r>
          <a:endParaRPr lang="ru-RU" b="1" dirty="0"/>
        </a:p>
      </dgm:t>
    </dgm:pt>
    <dgm:pt modelId="{D47270BA-B643-40CE-A9DE-F30B8CDAB69A}" type="parTrans" cxnId="{209A963E-2371-4110-B57A-049DA85AA8FA}">
      <dgm:prSet/>
      <dgm:spPr/>
      <dgm:t>
        <a:bodyPr/>
        <a:lstStyle/>
        <a:p>
          <a:endParaRPr lang="ru-RU"/>
        </a:p>
      </dgm:t>
    </dgm:pt>
    <dgm:pt modelId="{1B86D4F5-B465-40EC-B919-DB04C48B61BF}" type="sibTrans" cxnId="{209A963E-2371-4110-B57A-049DA85AA8FA}">
      <dgm:prSet/>
      <dgm:spPr/>
      <dgm:t>
        <a:bodyPr/>
        <a:lstStyle/>
        <a:p>
          <a:endParaRPr lang="ru-RU"/>
        </a:p>
      </dgm:t>
    </dgm:pt>
    <dgm:pt modelId="{31941A62-BB9C-4D67-8A6B-0B8EDD6C303C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2">
                  <a:lumMod val="50000"/>
                </a:schemeClr>
              </a:solidFill>
            </a:rPr>
            <a:t>Тенденция, адаптирующая, преобразующая, приспособляющая среду к индивиду</a:t>
          </a:r>
          <a:endParaRPr lang="ru-RU" sz="1400" b="1" dirty="0">
            <a:solidFill>
              <a:schemeClr val="tx2">
                <a:lumMod val="50000"/>
              </a:schemeClr>
            </a:solidFill>
          </a:endParaRPr>
        </a:p>
      </dgm:t>
    </dgm:pt>
    <dgm:pt modelId="{A5EEC35C-93ED-4925-B396-A0294638BA8B}" type="parTrans" cxnId="{FC7E5D16-4977-4760-A962-BDD40752805D}">
      <dgm:prSet/>
      <dgm:spPr/>
      <dgm:t>
        <a:bodyPr/>
        <a:lstStyle/>
        <a:p>
          <a:endParaRPr lang="ru-RU"/>
        </a:p>
      </dgm:t>
    </dgm:pt>
    <dgm:pt modelId="{7C077BE8-F470-453E-A05F-5B07631F4DC7}" type="sibTrans" cxnId="{FC7E5D16-4977-4760-A962-BDD40752805D}">
      <dgm:prSet/>
      <dgm:spPr/>
      <dgm:t>
        <a:bodyPr/>
        <a:lstStyle/>
        <a:p>
          <a:endParaRPr lang="ru-RU"/>
        </a:p>
      </dgm:t>
    </dgm:pt>
    <dgm:pt modelId="{B7A0C7BB-3833-4E36-9452-17EE12504D6D}" type="pres">
      <dgm:prSet presAssocID="{6E2A4B1F-77CA-4ADD-92C2-FF5D206AA14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2D75F2F-34D4-49BE-9A55-DAD69E12C26E}" type="pres">
      <dgm:prSet presAssocID="{8BBD6D2F-EBE8-4196-BE65-D6EFCF4F1C98}" presName="gear1" presStyleLbl="node1" presStyleIdx="0" presStyleCnt="2" custScaleX="105848" custScaleY="103765">
        <dgm:presLayoutVars>
          <dgm:chMax val="1"/>
          <dgm:bulletEnabled val="1"/>
        </dgm:presLayoutVars>
      </dgm:prSet>
      <dgm:spPr/>
    </dgm:pt>
    <dgm:pt modelId="{F2811BCB-FE1F-425C-9700-9B755FFC807D}" type="pres">
      <dgm:prSet presAssocID="{8BBD6D2F-EBE8-4196-BE65-D6EFCF4F1C98}" presName="gear1srcNode" presStyleLbl="node1" presStyleIdx="0" presStyleCnt="2"/>
      <dgm:spPr/>
    </dgm:pt>
    <dgm:pt modelId="{D15656B0-F2D5-4AA9-8174-9462F8B7F080}" type="pres">
      <dgm:prSet presAssocID="{8BBD6D2F-EBE8-4196-BE65-D6EFCF4F1C98}" presName="gear1dstNode" presStyleLbl="node1" presStyleIdx="0" presStyleCnt="2"/>
      <dgm:spPr/>
    </dgm:pt>
    <dgm:pt modelId="{E93F4E51-2473-4901-9EF5-0C81864DA10D}" type="pres">
      <dgm:prSet presAssocID="{31941A62-BB9C-4D67-8A6B-0B8EDD6C303C}" presName="gear2" presStyleLbl="node1" presStyleIdx="1" presStyleCnt="2" custScaleX="158387" custScaleY="152740">
        <dgm:presLayoutVars>
          <dgm:chMax val="1"/>
          <dgm:bulletEnabled val="1"/>
        </dgm:presLayoutVars>
      </dgm:prSet>
      <dgm:spPr/>
    </dgm:pt>
    <dgm:pt modelId="{6AA6CED1-2E10-4017-94A3-81DB7CF4CD25}" type="pres">
      <dgm:prSet presAssocID="{31941A62-BB9C-4D67-8A6B-0B8EDD6C303C}" presName="gear2srcNode" presStyleLbl="node1" presStyleIdx="1" presStyleCnt="2"/>
      <dgm:spPr/>
    </dgm:pt>
    <dgm:pt modelId="{165EF6AF-FB7A-4308-83A0-5DF9E1D8C021}" type="pres">
      <dgm:prSet presAssocID="{31941A62-BB9C-4D67-8A6B-0B8EDD6C303C}" presName="gear2dstNode" presStyleLbl="node1" presStyleIdx="1" presStyleCnt="2"/>
      <dgm:spPr/>
    </dgm:pt>
    <dgm:pt modelId="{E95E2D6B-16E6-43C5-B7C9-C6B0FA2A2135}" type="pres">
      <dgm:prSet presAssocID="{1B86D4F5-B465-40EC-B919-DB04C48B61BF}" presName="connector1" presStyleLbl="sibTrans2D1" presStyleIdx="0" presStyleCnt="2"/>
      <dgm:spPr/>
    </dgm:pt>
    <dgm:pt modelId="{D4ED3860-35D7-462D-8169-9F62CAD159F7}" type="pres">
      <dgm:prSet presAssocID="{7C077BE8-F470-453E-A05F-5B07631F4DC7}" presName="connector2" presStyleLbl="sibTrans2D1" presStyleIdx="1" presStyleCnt="2" custLinFactNeighborX="-27643" custLinFactNeighborY="-7846"/>
      <dgm:spPr/>
    </dgm:pt>
  </dgm:ptLst>
  <dgm:cxnLst>
    <dgm:cxn modelId="{209A963E-2371-4110-B57A-049DA85AA8FA}" srcId="{6E2A4B1F-77CA-4ADD-92C2-FF5D206AA14A}" destId="{8BBD6D2F-EBE8-4196-BE65-D6EFCF4F1C98}" srcOrd="0" destOrd="0" parTransId="{D47270BA-B643-40CE-A9DE-F30B8CDAB69A}" sibTransId="{1B86D4F5-B465-40EC-B919-DB04C48B61BF}"/>
    <dgm:cxn modelId="{FC7E5D16-4977-4760-A962-BDD40752805D}" srcId="{6E2A4B1F-77CA-4ADD-92C2-FF5D206AA14A}" destId="{31941A62-BB9C-4D67-8A6B-0B8EDD6C303C}" srcOrd="1" destOrd="0" parTransId="{A5EEC35C-93ED-4925-B396-A0294638BA8B}" sibTransId="{7C077BE8-F470-453E-A05F-5B07631F4DC7}"/>
    <dgm:cxn modelId="{18D0F631-8B8D-4D20-96B6-C3F5C8915303}" type="presOf" srcId="{31941A62-BB9C-4D67-8A6B-0B8EDD6C303C}" destId="{165EF6AF-FB7A-4308-83A0-5DF9E1D8C021}" srcOrd="2" destOrd="0" presId="urn:microsoft.com/office/officeart/2005/8/layout/gear1"/>
    <dgm:cxn modelId="{F4C624BC-5F3C-43EA-BB7B-3786D50D680E}" type="presOf" srcId="{1B86D4F5-B465-40EC-B919-DB04C48B61BF}" destId="{E95E2D6B-16E6-43C5-B7C9-C6B0FA2A2135}" srcOrd="0" destOrd="0" presId="urn:microsoft.com/office/officeart/2005/8/layout/gear1"/>
    <dgm:cxn modelId="{8448ACE6-A7FF-43D2-9544-D32DED410BB9}" type="presOf" srcId="{8BBD6D2F-EBE8-4196-BE65-D6EFCF4F1C98}" destId="{F2811BCB-FE1F-425C-9700-9B755FFC807D}" srcOrd="1" destOrd="0" presId="urn:microsoft.com/office/officeart/2005/8/layout/gear1"/>
    <dgm:cxn modelId="{20537312-F833-4D8A-8DED-555A6E8B621F}" type="presOf" srcId="{31941A62-BB9C-4D67-8A6B-0B8EDD6C303C}" destId="{6AA6CED1-2E10-4017-94A3-81DB7CF4CD25}" srcOrd="1" destOrd="0" presId="urn:microsoft.com/office/officeart/2005/8/layout/gear1"/>
    <dgm:cxn modelId="{823A2C2A-49EF-4DBB-960E-92468DDE9C8B}" type="presOf" srcId="{31941A62-BB9C-4D67-8A6B-0B8EDD6C303C}" destId="{E93F4E51-2473-4901-9EF5-0C81864DA10D}" srcOrd="0" destOrd="0" presId="urn:microsoft.com/office/officeart/2005/8/layout/gear1"/>
    <dgm:cxn modelId="{B75816B9-CF99-4FD1-ACEA-EA9E97996AA9}" type="presOf" srcId="{7C077BE8-F470-453E-A05F-5B07631F4DC7}" destId="{D4ED3860-35D7-462D-8169-9F62CAD159F7}" srcOrd="0" destOrd="0" presId="urn:microsoft.com/office/officeart/2005/8/layout/gear1"/>
    <dgm:cxn modelId="{113D98FA-E168-4D89-98C4-510A5D9A6534}" type="presOf" srcId="{8BBD6D2F-EBE8-4196-BE65-D6EFCF4F1C98}" destId="{D15656B0-F2D5-4AA9-8174-9462F8B7F080}" srcOrd="2" destOrd="0" presId="urn:microsoft.com/office/officeart/2005/8/layout/gear1"/>
    <dgm:cxn modelId="{635D4CB9-92FB-4493-97FB-54012CFFC4C6}" type="presOf" srcId="{8BBD6D2F-EBE8-4196-BE65-D6EFCF4F1C98}" destId="{E2D75F2F-34D4-49BE-9A55-DAD69E12C26E}" srcOrd="0" destOrd="0" presId="urn:microsoft.com/office/officeart/2005/8/layout/gear1"/>
    <dgm:cxn modelId="{99293F35-85C8-489A-A303-50F2BBB0AD3D}" type="presOf" srcId="{6E2A4B1F-77CA-4ADD-92C2-FF5D206AA14A}" destId="{B7A0C7BB-3833-4E36-9452-17EE12504D6D}" srcOrd="0" destOrd="0" presId="urn:microsoft.com/office/officeart/2005/8/layout/gear1"/>
    <dgm:cxn modelId="{5A25ED08-7547-47AC-8D3A-55CE21703AF6}" type="presParOf" srcId="{B7A0C7BB-3833-4E36-9452-17EE12504D6D}" destId="{E2D75F2F-34D4-49BE-9A55-DAD69E12C26E}" srcOrd="0" destOrd="0" presId="urn:microsoft.com/office/officeart/2005/8/layout/gear1"/>
    <dgm:cxn modelId="{ED933E54-4997-4EE4-BB0D-7DDD3BEB3242}" type="presParOf" srcId="{B7A0C7BB-3833-4E36-9452-17EE12504D6D}" destId="{F2811BCB-FE1F-425C-9700-9B755FFC807D}" srcOrd="1" destOrd="0" presId="urn:microsoft.com/office/officeart/2005/8/layout/gear1"/>
    <dgm:cxn modelId="{D9BAC451-7A93-41D3-AB03-2CDD2F5F356D}" type="presParOf" srcId="{B7A0C7BB-3833-4E36-9452-17EE12504D6D}" destId="{D15656B0-F2D5-4AA9-8174-9462F8B7F080}" srcOrd="2" destOrd="0" presId="urn:microsoft.com/office/officeart/2005/8/layout/gear1"/>
    <dgm:cxn modelId="{A628C97F-A4D3-4DF3-A6EC-710EB03B626A}" type="presParOf" srcId="{B7A0C7BB-3833-4E36-9452-17EE12504D6D}" destId="{E93F4E51-2473-4901-9EF5-0C81864DA10D}" srcOrd="3" destOrd="0" presId="urn:microsoft.com/office/officeart/2005/8/layout/gear1"/>
    <dgm:cxn modelId="{57AAFD96-EDD6-43DD-A28A-73972AD4ED33}" type="presParOf" srcId="{B7A0C7BB-3833-4E36-9452-17EE12504D6D}" destId="{6AA6CED1-2E10-4017-94A3-81DB7CF4CD25}" srcOrd="4" destOrd="0" presId="urn:microsoft.com/office/officeart/2005/8/layout/gear1"/>
    <dgm:cxn modelId="{7D99CC13-5F59-4656-A349-B325A77E6BD3}" type="presParOf" srcId="{B7A0C7BB-3833-4E36-9452-17EE12504D6D}" destId="{165EF6AF-FB7A-4308-83A0-5DF9E1D8C021}" srcOrd="5" destOrd="0" presId="urn:microsoft.com/office/officeart/2005/8/layout/gear1"/>
    <dgm:cxn modelId="{8E7CBD9A-B915-4EB8-A7A1-863DE148CA13}" type="presParOf" srcId="{B7A0C7BB-3833-4E36-9452-17EE12504D6D}" destId="{E95E2D6B-16E6-43C5-B7C9-C6B0FA2A2135}" srcOrd="6" destOrd="0" presId="urn:microsoft.com/office/officeart/2005/8/layout/gear1"/>
    <dgm:cxn modelId="{7AEACCAF-0BDF-4CD1-B9A1-9BA7A63D45F5}" type="presParOf" srcId="{B7A0C7BB-3833-4E36-9452-17EE12504D6D}" destId="{D4ED3860-35D7-462D-8169-9F62CAD159F7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2020A4-128A-436C-875A-1462EA696DD6}" type="doc">
      <dgm:prSet loTypeId="urn:microsoft.com/office/officeart/2005/8/layout/balance1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0788AC7-6524-4481-B3FA-08400BD9D40F}">
      <dgm:prSet phldrT="[Текст]"/>
      <dgm:spPr/>
      <dgm:t>
        <a:bodyPr/>
        <a:lstStyle/>
        <a:p>
          <a:r>
            <a:rPr lang="ru-RU" dirty="0" smtClean="0"/>
            <a:t>Критерий</a:t>
          </a:r>
          <a:endParaRPr lang="ru-RU" dirty="0"/>
        </a:p>
      </dgm:t>
    </dgm:pt>
    <dgm:pt modelId="{DAEAEC11-2376-444F-BC9D-2EDBCF2A2E0D}" type="parTrans" cxnId="{72526BFD-8186-467F-966C-341D3CAC93EB}">
      <dgm:prSet/>
      <dgm:spPr/>
      <dgm:t>
        <a:bodyPr/>
        <a:lstStyle/>
        <a:p>
          <a:endParaRPr lang="ru-RU"/>
        </a:p>
      </dgm:t>
    </dgm:pt>
    <dgm:pt modelId="{B39F2430-F374-4230-A7D4-8CDB7C8717B2}" type="sibTrans" cxnId="{72526BFD-8186-467F-966C-341D3CAC93EB}">
      <dgm:prSet/>
      <dgm:spPr/>
      <dgm:t>
        <a:bodyPr/>
        <a:lstStyle/>
        <a:p>
          <a:endParaRPr lang="ru-RU"/>
        </a:p>
      </dgm:t>
    </dgm:pt>
    <dgm:pt modelId="{155ADD72-C1EE-45F4-8031-43119D57EEC7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Принятие новой социальной роли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8C26756-C439-4BB0-BE9B-F1F9E421D14B}" type="parTrans" cxnId="{0D14E192-109D-4AFA-B2F8-AD6D2BB950ED}">
      <dgm:prSet/>
      <dgm:spPr/>
      <dgm:t>
        <a:bodyPr/>
        <a:lstStyle/>
        <a:p>
          <a:endParaRPr lang="ru-RU"/>
        </a:p>
      </dgm:t>
    </dgm:pt>
    <dgm:pt modelId="{3F4A92E1-710D-4EAF-8F78-5D66F0B2FBB8}" type="sibTrans" cxnId="{0D14E192-109D-4AFA-B2F8-AD6D2BB950ED}">
      <dgm:prSet/>
      <dgm:spPr/>
      <dgm:t>
        <a:bodyPr/>
        <a:lstStyle/>
        <a:p>
          <a:endParaRPr lang="ru-RU"/>
        </a:p>
      </dgm:t>
    </dgm:pt>
    <dgm:pt modelId="{11D57158-F69B-4B8E-9E64-2F76179A0CA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Показатель</a:t>
          </a:r>
          <a:endParaRPr lang="ru-RU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FAEC2D8-1023-4571-8EBD-6E241E060A02}" type="parTrans" cxnId="{863DB46F-1234-481C-8FF3-0D5478F43A12}">
      <dgm:prSet/>
      <dgm:spPr/>
      <dgm:t>
        <a:bodyPr/>
        <a:lstStyle/>
        <a:p>
          <a:endParaRPr lang="ru-RU"/>
        </a:p>
      </dgm:t>
    </dgm:pt>
    <dgm:pt modelId="{2268721A-B8EC-43EF-9A11-9616E74B0415}" type="sibTrans" cxnId="{863DB46F-1234-481C-8FF3-0D5478F43A12}">
      <dgm:prSet/>
      <dgm:spPr/>
      <dgm:t>
        <a:bodyPr/>
        <a:lstStyle/>
        <a:p>
          <a:endParaRPr lang="ru-RU"/>
        </a:p>
      </dgm:t>
    </dgm:pt>
    <dgm:pt modelId="{396477E9-CD65-4EA4-8216-6CF0BF406308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Сформированность позиции школьника. Принятие школьных правил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4E360F8-1612-420D-9A7D-34CB1881D2E9}" type="parTrans" cxnId="{73F75427-5BB0-4F4A-82A8-CCDC5EB83575}">
      <dgm:prSet/>
      <dgm:spPr/>
      <dgm:t>
        <a:bodyPr/>
        <a:lstStyle/>
        <a:p>
          <a:endParaRPr lang="ru-RU"/>
        </a:p>
      </dgm:t>
    </dgm:pt>
    <dgm:pt modelId="{97EDC354-F943-41EE-AAF2-934C0CC9017F}" type="sibTrans" cxnId="{73F75427-5BB0-4F4A-82A8-CCDC5EB83575}">
      <dgm:prSet/>
      <dgm:spPr/>
      <dgm:t>
        <a:bodyPr/>
        <a:lstStyle/>
        <a:p>
          <a:endParaRPr lang="ru-RU"/>
        </a:p>
      </dgm:t>
    </dgm:pt>
    <dgm:pt modelId="{1CD82874-B657-4F12-8A62-C805BCF4F3B6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Доминирование учебных мотивов. Отсутствие сложностей в обучении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F049AA6-2D05-4403-8E73-61930BF1EE08}" type="parTrans" cxnId="{A55BDBAB-1CB6-4E86-9E40-41885E3FD964}">
      <dgm:prSet/>
      <dgm:spPr/>
      <dgm:t>
        <a:bodyPr/>
        <a:lstStyle/>
        <a:p>
          <a:endParaRPr lang="ru-RU"/>
        </a:p>
      </dgm:t>
    </dgm:pt>
    <dgm:pt modelId="{2C4CA7EC-E2B0-45B6-868D-B1963132BE53}" type="sibTrans" cxnId="{A55BDBAB-1CB6-4E86-9E40-41885E3FD964}">
      <dgm:prSet/>
      <dgm:spPr/>
      <dgm:t>
        <a:bodyPr/>
        <a:lstStyle/>
        <a:p>
          <a:endParaRPr lang="ru-RU"/>
        </a:p>
      </dgm:t>
    </dgm:pt>
    <dgm:pt modelId="{CCE683F1-DE5C-44BE-AE24-F495984AB48B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Отсутствие эмоционального дискомфорта. Умеренная тревожность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65CD749-FE22-4319-99E9-B939B137246B}" type="parTrans" cxnId="{6B3FE8B7-2E6E-405E-87DF-E9876B553F10}">
      <dgm:prSet/>
      <dgm:spPr/>
      <dgm:t>
        <a:bodyPr/>
        <a:lstStyle/>
        <a:p>
          <a:endParaRPr lang="ru-RU"/>
        </a:p>
      </dgm:t>
    </dgm:pt>
    <dgm:pt modelId="{5A1B4EDB-9B9C-48A0-9824-2F21F7D9E0A7}" type="sibTrans" cxnId="{6B3FE8B7-2E6E-405E-87DF-E9876B553F10}">
      <dgm:prSet/>
      <dgm:spPr/>
      <dgm:t>
        <a:bodyPr/>
        <a:lstStyle/>
        <a:p>
          <a:endParaRPr lang="ru-RU"/>
        </a:p>
      </dgm:t>
    </dgm:pt>
    <dgm:pt modelId="{7A32423E-4F43-4F36-B250-ED58FB8F3850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Учебная мотивация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7B7782E-A753-40BE-95EA-74F994B9AF44}" type="parTrans" cxnId="{6CD079BA-C188-4261-839B-F924B96A3E4D}">
      <dgm:prSet/>
      <dgm:spPr/>
      <dgm:t>
        <a:bodyPr/>
        <a:lstStyle/>
        <a:p>
          <a:endParaRPr lang="ru-RU"/>
        </a:p>
      </dgm:t>
    </dgm:pt>
    <dgm:pt modelId="{CAEA4DAA-7AB4-49E6-869B-046BC1A3F21C}" type="sibTrans" cxnId="{6CD079BA-C188-4261-839B-F924B96A3E4D}">
      <dgm:prSet/>
      <dgm:spPr/>
      <dgm:t>
        <a:bodyPr/>
        <a:lstStyle/>
        <a:p>
          <a:endParaRPr lang="ru-RU"/>
        </a:p>
      </dgm:t>
    </dgm:pt>
    <dgm:pt modelId="{6A91B5CB-6CA2-41E8-B63C-C63F3692C9DD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Эмоциональное самочувствие в школе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23DA36C-A5CB-4A35-8658-2615F790878A}" type="parTrans" cxnId="{86EC55DA-4F90-444D-B8D0-19B3FEBD8E34}">
      <dgm:prSet/>
      <dgm:spPr/>
      <dgm:t>
        <a:bodyPr/>
        <a:lstStyle/>
        <a:p>
          <a:endParaRPr lang="ru-RU"/>
        </a:p>
      </dgm:t>
    </dgm:pt>
    <dgm:pt modelId="{C88F6A33-48AA-4333-90F2-72E88EF3AF22}" type="sibTrans" cxnId="{86EC55DA-4F90-444D-B8D0-19B3FEBD8E34}">
      <dgm:prSet/>
      <dgm:spPr/>
      <dgm:t>
        <a:bodyPr/>
        <a:lstStyle/>
        <a:p>
          <a:endParaRPr lang="ru-RU"/>
        </a:p>
      </dgm:t>
    </dgm:pt>
    <dgm:pt modelId="{F749668D-2A6A-4B87-B1B2-77BBF07265F3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Особенности поведения в школе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36C3F4A-B4EA-4F5E-8BA3-FD5E3A96B684}" type="parTrans" cxnId="{EEA73523-87AA-4FB4-A3D7-296F0559E004}">
      <dgm:prSet/>
      <dgm:spPr/>
      <dgm:t>
        <a:bodyPr/>
        <a:lstStyle/>
        <a:p>
          <a:endParaRPr lang="ru-RU"/>
        </a:p>
      </dgm:t>
    </dgm:pt>
    <dgm:pt modelId="{C1CE066B-CF90-48E7-A01E-8B1D1AD3BBA7}" type="sibTrans" cxnId="{EEA73523-87AA-4FB4-A3D7-296F0559E004}">
      <dgm:prSet/>
      <dgm:spPr/>
      <dgm:t>
        <a:bodyPr/>
        <a:lstStyle/>
        <a:p>
          <a:endParaRPr lang="ru-RU"/>
        </a:p>
      </dgm:t>
    </dgm:pt>
    <dgm:pt modelId="{44F43DA8-F42B-4413-B665-3741563D6015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Общительность. Соблюдение школьных норм поведения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8AD2E25-8042-4051-8EC1-FE6F8A67188C}" type="parTrans" cxnId="{BD659A5B-88E3-47A2-AB37-76D51482AFDD}">
      <dgm:prSet/>
      <dgm:spPr/>
      <dgm:t>
        <a:bodyPr/>
        <a:lstStyle/>
        <a:p>
          <a:endParaRPr lang="ru-RU"/>
        </a:p>
      </dgm:t>
    </dgm:pt>
    <dgm:pt modelId="{A15FC006-8C36-4413-98EB-BC53AA43FD6B}" type="sibTrans" cxnId="{BD659A5B-88E3-47A2-AB37-76D51482AFDD}">
      <dgm:prSet/>
      <dgm:spPr/>
      <dgm:t>
        <a:bodyPr/>
        <a:lstStyle/>
        <a:p>
          <a:endParaRPr lang="ru-RU"/>
        </a:p>
      </dgm:t>
    </dgm:pt>
    <dgm:pt modelId="{B2D1B7F6-4F5F-4A0F-BB58-C4900C882084}" type="pres">
      <dgm:prSet presAssocID="{7B2020A4-128A-436C-875A-1462EA696DD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22FEA9-E357-45F7-A6E5-CCE1ABE16515}" type="pres">
      <dgm:prSet presAssocID="{7B2020A4-128A-436C-875A-1462EA696DD6}" presName="dummyMaxCanvas" presStyleCnt="0"/>
      <dgm:spPr/>
    </dgm:pt>
    <dgm:pt modelId="{09EEF3BD-32DD-4355-855A-03922D59E967}" type="pres">
      <dgm:prSet presAssocID="{7B2020A4-128A-436C-875A-1462EA696DD6}" presName="parentComposite" presStyleCnt="0"/>
      <dgm:spPr/>
    </dgm:pt>
    <dgm:pt modelId="{B3C96AD0-68B8-476A-A8DB-15726A8ACAE1}" type="pres">
      <dgm:prSet presAssocID="{7B2020A4-128A-436C-875A-1462EA696DD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34A32E03-7805-4F0A-9CC3-DA7FAE8C425A}" type="pres">
      <dgm:prSet presAssocID="{7B2020A4-128A-436C-875A-1462EA696DD6}" presName="parent2" presStyleLbl="alignAccFollowNode1" presStyleIdx="1" presStyleCnt="4" custScaleX="112134" custLinFactNeighborX="4294" custLinFactNeighborY="316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14E8869-CD87-4E00-BBA3-1DFCDE92EF2C}" type="pres">
      <dgm:prSet presAssocID="{7B2020A4-128A-436C-875A-1462EA696DD6}" presName="childrenComposite" presStyleCnt="0"/>
      <dgm:spPr/>
    </dgm:pt>
    <dgm:pt modelId="{93EFED7C-2CE4-44F6-9DFF-381FA5F6FB3F}" type="pres">
      <dgm:prSet presAssocID="{7B2020A4-128A-436C-875A-1462EA696DD6}" presName="dummyMaxCanvas_ChildArea" presStyleCnt="0"/>
      <dgm:spPr/>
    </dgm:pt>
    <dgm:pt modelId="{30147E9B-3417-4C7A-A888-BD235771D5A2}" type="pres">
      <dgm:prSet presAssocID="{7B2020A4-128A-436C-875A-1462EA696DD6}" presName="fulcrum" presStyleLbl="alignAccFollowNode1" presStyleIdx="2" presStyleCnt="4"/>
      <dgm:spPr/>
    </dgm:pt>
    <dgm:pt modelId="{88A385B3-E169-4813-9676-39CDA59E8094}" type="pres">
      <dgm:prSet presAssocID="{7B2020A4-128A-436C-875A-1462EA696DD6}" presName="balance_44" presStyleLbl="alignAccFollowNode1" presStyleIdx="3" presStyleCnt="4">
        <dgm:presLayoutVars>
          <dgm:bulletEnabled val="1"/>
        </dgm:presLayoutVars>
      </dgm:prSet>
      <dgm:spPr/>
    </dgm:pt>
    <dgm:pt modelId="{4937EF99-2DD0-4A39-BACC-E47C968BA4E3}" type="pres">
      <dgm:prSet presAssocID="{7B2020A4-128A-436C-875A-1462EA696DD6}" presName="right_44_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AACDA-1451-4F9B-BA57-75AC94DD70F4}" type="pres">
      <dgm:prSet presAssocID="{7B2020A4-128A-436C-875A-1462EA696DD6}" presName="right_44_2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65280-5CDB-4BC9-BCFE-4C6E41D8BC72}" type="pres">
      <dgm:prSet presAssocID="{7B2020A4-128A-436C-875A-1462EA696DD6}" presName="right_44_3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D655A-5140-4B0D-910C-AF2CEE18F0F1}" type="pres">
      <dgm:prSet presAssocID="{7B2020A4-128A-436C-875A-1462EA696DD6}" presName="right_44_4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C701A-4EA6-492D-8DC1-5AA4AB03E33E}" type="pres">
      <dgm:prSet presAssocID="{7B2020A4-128A-436C-875A-1462EA696DD6}" presName="left_44_1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A11C6-9DB1-4397-91EE-D339107D273D}" type="pres">
      <dgm:prSet presAssocID="{7B2020A4-128A-436C-875A-1462EA696DD6}" presName="left_44_2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F255B-7321-4812-BF63-64CC9E773112}" type="pres">
      <dgm:prSet presAssocID="{7B2020A4-128A-436C-875A-1462EA696DD6}" presName="left_44_3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A43EE-6282-409F-A713-75238776118F}" type="pres">
      <dgm:prSet presAssocID="{7B2020A4-128A-436C-875A-1462EA696DD6}" presName="left_44_4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A1CD8B-98B0-4976-AC42-8F00714DDDFA}" type="presOf" srcId="{00788AC7-6524-4481-B3FA-08400BD9D40F}" destId="{B3C96AD0-68B8-476A-A8DB-15726A8ACAE1}" srcOrd="0" destOrd="0" presId="urn:microsoft.com/office/officeart/2005/8/layout/balance1"/>
    <dgm:cxn modelId="{DC7D4ABE-E8E4-4484-A205-3C1696AA85BC}" type="presOf" srcId="{7B2020A4-128A-436C-875A-1462EA696DD6}" destId="{B2D1B7F6-4F5F-4A0F-BB58-C4900C882084}" srcOrd="0" destOrd="0" presId="urn:microsoft.com/office/officeart/2005/8/layout/balance1"/>
    <dgm:cxn modelId="{22252B1F-90D7-4A4A-9BA5-E8FF97A4241B}" type="presOf" srcId="{6A91B5CB-6CA2-41E8-B63C-C63F3692C9DD}" destId="{83DF255B-7321-4812-BF63-64CC9E773112}" srcOrd="0" destOrd="0" presId="urn:microsoft.com/office/officeart/2005/8/layout/balance1"/>
    <dgm:cxn modelId="{73F75427-5BB0-4F4A-82A8-CCDC5EB83575}" srcId="{11D57158-F69B-4B8E-9E64-2F76179A0CAB}" destId="{396477E9-CD65-4EA4-8216-6CF0BF406308}" srcOrd="0" destOrd="0" parTransId="{B4E360F8-1612-420D-9A7D-34CB1881D2E9}" sibTransId="{97EDC354-F943-41EE-AAF2-934C0CC9017F}"/>
    <dgm:cxn modelId="{86EC55DA-4F90-444D-B8D0-19B3FEBD8E34}" srcId="{00788AC7-6524-4481-B3FA-08400BD9D40F}" destId="{6A91B5CB-6CA2-41E8-B63C-C63F3692C9DD}" srcOrd="2" destOrd="0" parTransId="{823DA36C-A5CB-4A35-8658-2615F790878A}" sibTransId="{C88F6A33-48AA-4333-90F2-72E88EF3AF22}"/>
    <dgm:cxn modelId="{EEA73523-87AA-4FB4-A3D7-296F0559E004}" srcId="{00788AC7-6524-4481-B3FA-08400BD9D40F}" destId="{F749668D-2A6A-4B87-B1B2-77BBF07265F3}" srcOrd="3" destOrd="0" parTransId="{336C3F4A-B4EA-4F5E-8BA3-FD5E3A96B684}" sibTransId="{C1CE066B-CF90-48E7-A01E-8B1D1AD3BBA7}"/>
    <dgm:cxn modelId="{BD659A5B-88E3-47A2-AB37-76D51482AFDD}" srcId="{11D57158-F69B-4B8E-9E64-2F76179A0CAB}" destId="{44F43DA8-F42B-4413-B665-3741563D6015}" srcOrd="3" destOrd="0" parTransId="{B8AD2E25-8042-4051-8EC1-FE6F8A67188C}" sibTransId="{A15FC006-8C36-4413-98EB-BC53AA43FD6B}"/>
    <dgm:cxn modelId="{0D14E192-109D-4AFA-B2F8-AD6D2BB950ED}" srcId="{00788AC7-6524-4481-B3FA-08400BD9D40F}" destId="{155ADD72-C1EE-45F4-8031-43119D57EEC7}" srcOrd="0" destOrd="0" parTransId="{58C26756-C439-4BB0-BE9B-F1F9E421D14B}" sibTransId="{3F4A92E1-710D-4EAF-8F78-5D66F0B2FBB8}"/>
    <dgm:cxn modelId="{6CD079BA-C188-4261-839B-F924B96A3E4D}" srcId="{00788AC7-6524-4481-B3FA-08400BD9D40F}" destId="{7A32423E-4F43-4F36-B250-ED58FB8F3850}" srcOrd="1" destOrd="0" parTransId="{67B7782E-A753-40BE-95EA-74F994B9AF44}" sibTransId="{CAEA4DAA-7AB4-49E6-869B-046BC1A3F21C}"/>
    <dgm:cxn modelId="{1498B883-41BE-4A84-A8F8-D46AA4FFA690}" type="presOf" srcId="{44F43DA8-F42B-4413-B665-3741563D6015}" destId="{1E0D655A-5140-4B0D-910C-AF2CEE18F0F1}" srcOrd="0" destOrd="0" presId="urn:microsoft.com/office/officeart/2005/8/layout/balance1"/>
    <dgm:cxn modelId="{DCB2C427-C428-46D1-9DEF-D7866F39C5D0}" type="presOf" srcId="{CCE683F1-DE5C-44BE-AE24-F495984AB48B}" destId="{3F365280-5CDB-4BC9-BCFE-4C6E41D8BC72}" srcOrd="0" destOrd="0" presId="urn:microsoft.com/office/officeart/2005/8/layout/balance1"/>
    <dgm:cxn modelId="{E9C28E00-B8E3-4167-91DC-CE172A16E12A}" type="presOf" srcId="{155ADD72-C1EE-45F4-8031-43119D57EEC7}" destId="{968C701A-4EA6-492D-8DC1-5AA4AB03E33E}" srcOrd="0" destOrd="0" presId="urn:microsoft.com/office/officeart/2005/8/layout/balance1"/>
    <dgm:cxn modelId="{A55BDBAB-1CB6-4E86-9E40-41885E3FD964}" srcId="{11D57158-F69B-4B8E-9E64-2F76179A0CAB}" destId="{1CD82874-B657-4F12-8A62-C805BCF4F3B6}" srcOrd="1" destOrd="0" parTransId="{8F049AA6-2D05-4403-8E73-61930BF1EE08}" sibTransId="{2C4CA7EC-E2B0-45B6-868D-B1963132BE53}"/>
    <dgm:cxn modelId="{6B3FE8B7-2E6E-405E-87DF-E9876B553F10}" srcId="{11D57158-F69B-4B8E-9E64-2F76179A0CAB}" destId="{CCE683F1-DE5C-44BE-AE24-F495984AB48B}" srcOrd="2" destOrd="0" parTransId="{565CD749-FE22-4319-99E9-B939B137246B}" sibTransId="{5A1B4EDB-9B9C-48A0-9824-2F21F7D9E0A7}"/>
    <dgm:cxn modelId="{863DB46F-1234-481C-8FF3-0D5478F43A12}" srcId="{7B2020A4-128A-436C-875A-1462EA696DD6}" destId="{11D57158-F69B-4B8E-9E64-2F76179A0CAB}" srcOrd="1" destOrd="0" parTransId="{6FAEC2D8-1023-4571-8EBD-6E241E060A02}" sibTransId="{2268721A-B8EC-43EF-9A11-9616E74B0415}"/>
    <dgm:cxn modelId="{3ED0EB83-3628-4C55-BDB8-D7514072A196}" type="presOf" srcId="{7A32423E-4F43-4F36-B250-ED58FB8F3850}" destId="{7A5A11C6-9DB1-4397-91EE-D339107D273D}" srcOrd="0" destOrd="0" presId="urn:microsoft.com/office/officeart/2005/8/layout/balance1"/>
    <dgm:cxn modelId="{3EC1E4AC-301B-4F2B-A1CC-376996492E88}" type="presOf" srcId="{F749668D-2A6A-4B87-B1B2-77BBF07265F3}" destId="{780A43EE-6282-409F-A713-75238776118F}" srcOrd="0" destOrd="0" presId="urn:microsoft.com/office/officeart/2005/8/layout/balance1"/>
    <dgm:cxn modelId="{27E62429-3244-4AFA-8BE6-ECDD0B330E8A}" type="presOf" srcId="{396477E9-CD65-4EA4-8216-6CF0BF406308}" destId="{4937EF99-2DD0-4A39-BACC-E47C968BA4E3}" srcOrd="0" destOrd="0" presId="urn:microsoft.com/office/officeart/2005/8/layout/balance1"/>
    <dgm:cxn modelId="{B565EB6C-6958-4D38-81E9-08AB685E02F9}" type="presOf" srcId="{11D57158-F69B-4B8E-9E64-2F76179A0CAB}" destId="{34A32E03-7805-4F0A-9CC3-DA7FAE8C425A}" srcOrd="0" destOrd="0" presId="urn:microsoft.com/office/officeart/2005/8/layout/balance1"/>
    <dgm:cxn modelId="{72526BFD-8186-467F-966C-341D3CAC93EB}" srcId="{7B2020A4-128A-436C-875A-1462EA696DD6}" destId="{00788AC7-6524-4481-B3FA-08400BD9D40F}" srcOrd="0" destOrd="0" parTransId="{DAEAEC11-2376-444F-BC9D-2EDBCF2A2E0D}" sibTransId="{B39F2430-F374-4230-A7D4-8CDB7C8717B2}"/>
    <dgm:cxn modelId="{D9A816C1-A96D-4289-A393-51716AEE49E2}" type="presOf" srcId="{1CD82874-B657-4F12-8A62-C805BCF4F3B6}" destId="{4A1AACDA-1451-4F9B-BA57-75AC94DD70F4}" srcOrd="0" destOrd="0" presId="urn:microsoft.com/office/officeart/2005/8/layout/balance1"/>
    <dgm:cxn modelId="{DB2CF4F3-2137-4CB1-A58D-D255D2D9165B}" type="presParOf" srcId="{B2D1B7F6-4F5F-4A0F-BB58-C4900C882084}" destId="{0322FEA9-E357-45F7-A6E5-CCE1ABE16515}" srcOrd="0" destOrd="0" presId="urn:microsoft.com/office/officeart/2005/8/layout/balance1"/>
    <dgm:cxn modelId="{E601900A-01CA-47D0-B48C-F1286EA2DC07}" type="presParOf" srcId="{B2D1B7F6-4F5F-4A0F-BB58-C4900C882084}" destId="{09EEF3BD-32DD-4355-855A-03922D59E967}" srcOrd="1" destOrd="0" presId="urn:microsoft.com/office/officeart/2005/8/layout/balance1"/>
    <dgm:cxn modelId="{767E9A94-175F-4818-9474-B8D40ADDE8A9}" type="presParOf" srcId="{09EEF3BD-32DD-4355-855A-03922D59E967}" destId="{B3C96AD0-68B8-476A-A8DB-15726A8ACAE1}" srcOrd="0" destOrd="0" presId="urn:microsoft.com/office/officeart/2005/8/layout/balance1"/>
    <dgm:cxn modelId="{C4B5FECE-A7E9-475B-AD9C-C4C79B6E9716}" type="presParOf" srcId="{09EEF3BD-32DD-4355-855A-03922D59E967}" destId="{34A32E03-7805-4F0A-9CC3-DA7FAE8C425A}" srcOrd="1" destOrd="0" presId="urn:microsoft.com/office/officeart/2005/8/layout/balance1"/>
    <dgm:cxn modelId="{1B66DCCA-F22D-41B5-9DFF-3FDB7E494453}" type="presParOf" srcId="{B2D1B7F6-4F5F-4A0F-BB58-C4900C882084}" destId="{914E8869-CD87-4E00-BBA3-1DFCDE92EF2C}" srcOrd="2" destOrd="0" presId="urn:microsoft.com/office/officeart/2005/8/layout/balance1"/>
    <dgm:cxn modelId="{19B003E5-B7C4-4469-996B-3BDAFF9A2D84}" type="presParOf" srcId="{914E8869-CD87-4E00-BBA3-1DFCDE92EF2C}" destId="{93EFED7C-2CE4-44F6-9DFF-381FA5F6FB3F}" srcOrd="0" destOrd="0" presId="urn:microsoft.com/office/officeart/2005/8/layout/balance1"/>
    <dgm:cxn modelId="{76DDAF09-E26A-4258-9F61-5723871C5563}" type="presParOf" srcId="{914E8869-CD87-4E00-BBA3-1DFCDE92EF2C}" destId="{30147E9B-3417-4C7A-A888-BD235771D5A2}" srcOrd="1" destOrd="0" presId="urn:microsoft.com/office/officeart/2005/8/layout/balance1"/>
    <dgm:cxn modelId="{633E738F-4E7F-4C12-98FD-0D832ACE4F93}" type="presParOf" srcId="{914E8869-CD87-4E00-BBA3-1DFCDE92EF2C}" destId="{88A385B3-E169-4813-9676-39CDA59E8094}" srcOrd="2" destOrd="0" presId="urn:microsoft.com/office/officeart/2005/8/layout/balance1"/>
    <dgm:cxn modelId="{25E7BE1B-C897-4162-8745-6A62F577AF55}" type="presParOf" srcId="{914E8869-CD87-4E00-BBA3-1DFCDE92EF2C}" destId="{4937EF99-2DD0-4A39-BACC-E47C968BA4E3}" srcOrd="3" destOrd="0" presId="urn:microsoft.com/office/officeart/2005/8/layout/balance1"/>
    <dgm:cxn modelId="{400EFFB1-6178-45BF-9154-EBD1374C83E2}" type="presParOf" srcId="{914E8869-CD87-4E00-BBA3-1DFCDE92EF2C}" destId="{4A1AACDA-1451-4F9B-BA57-75AC94DD70F4}" srcOrd="4" destOrd="0" presId="urn:microsoft.com/office/officeart/2005/8/layout/balance1"/>
    <dgm:cxn modelId="{C9B46394-58F0-43A6-952B-DB3775578A37}" type="presParOf" srcId="{914E8869-CD87-4E00-BBA3-1DFCDE92EF2C}" destId="{3F365280-5CDB-4BC9-BCFE-4C6E41D8BC72}" srcOrd="5" destOrd="0" presId="urn:microsoft.com/office/officeart/2005/8/layout/balance1"/>
    <dgm:cxn modelId="{70463A96-AA8D-4E48-B81E-07452DB08592}" type="presParOf" srcId="{914E8869-CD87-4E00-BBA3-1DFCDE92EF2C}" destId="{1E0D655A-5140-4B0D-910C-AF2CEE18F0F1}" srcOrd="6" destOrd="0" presId="urn:microsoft.com/office/officeart/2005/8/layout/balance1"/>
    <dgm:cxn modelId="{5B4C8039-9B5A-4E37-BE07-1C9174675BBB}" type="presParOf" srcId="{914E8869-CD87-4E00-BBA3-1DFCDE92EF2C}" destId="{968C701A-4EA6-492D-8DC1-5AA4AB03E33E}" srcOrd="7" destOrd="0" presId="urn:microsoft.com/office/officeart/2005/8/layout/balance1"/>
    <dgm:cxn modelId="{30E81054-B835-4C0A-B4B3-85F3A2849C99}" type="presParOf" srcId="{914E8869-CD87-4E00-BBA3-1DFCDE92EF2C}" destId="{7A5A11C6-9DB1-4397-91EE-D339107D273D}" srcOrd="8" destOrd="0" presId="urn:microsoft.com/office/officeart/2005/8/layout/balance1"/>
    <dgm:cxn modelId="{9B839A9A-7462-4966-AA1D-B681A42C5BD1}" type="presParOf" srcId="{914E8869-CD87-4E00-BBA3-1DFCDE92EF2C}" destId="{83DF255B-7321-4812-BF63-64CC9E773112}" srcOrd="9" destOrd="0" presId="urn:microsoft.com/office/officeart/2005/8/layout/balance1"/>
    <dgm:cxn modelId="{AF936368-4134-4309-BA49-8093FEE050FD}" type="presParOf" srcId="{914E8869-CD87-4E00-BBA3-1DFCDE92EF2C}" destId="{780A43EE-6282-409F-A713-75238776118F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75F2F-34D4-49BE-9A55-DAD69E12C26E}">
      <dsp:nvSpPr>
        <dsp:cNvPr id="0" name=""/>
        <dsp:cNvSpPr/>
      </dsp:nvSpPr>
      <dsp:spPr>
        <a:xfrm>
          <a:off x="3779322" y="1513796"/>
          <a:ext cx="2634852" cy="2583001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Адаптивная, приспособительная тенденция</a:t>
          </a:r>
          <a:endParaRPr lang="ru-RU" sz="1400" b="1" kern="1200" dirty="0"/>
        </a:p>
      </dsp:txBody>
      <dsp:txXfrm>
        <a:off x="4305169" y="2118852"/>
        <a:ext cx="1583158" cy="1327716"/>
      </dsp:txXfrm>
    </dsp:sp>
    <dsp:sp modelId="{E93F4E51-2473-4901-9EF5-0C81864DA10D}">
      <dsp:nvSpPr>
        <dsp:cNvPr id="0" name=""/>
        <dsp:cNvSpPr/>
      </dsp:nvSpPr>
      <dsp:spPr>
        <a:xfrm>
          <a:off x="1875285" y="494882"/>
          <a:ext cx="2867414" cy="2765182"/>
        </a:xfrm>
        <a:prstGeom prst="gear6">
          <a:avLst/>
        </a:prstGeom>
        <a:solidFill>
          <a:schemeClr val="accent1">
            <a:shade val="50000"/>
            <a:hueOff val="298805"/>
            <a:satOff val="8876"/>
            <a:lumOff val="389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chemeClr val="tx2">
                  <a:lumMod val="50000"/>
                </a:schemeClr>
              </a:solidFill>
            </a:rPr>
            <a:t>Тенденция, адаптирующая, преобразующая, приспособляющая среду к индивиду</a:t>
          </a:r>
          <a:endParaRPr lang="ru-RU" sz="1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586288" y="1195232"/>
        <a:ext cx="1445408" cy="1364482"/>
      </dsp:txXfrm>
    </dsp:sp>
    <dsp:sp modelId="{E95E2D6B-16E6-43C5-B7C9-C6B0FA2A2135}">
      <dsp:nvSpPr>
        <dsp:cNvPr id="0" name=""/>
        <dsp:cNvSpPr/>
      </dsp:nvSpPr>
      <dsp:spPr>
        <a:xfrm>
          <a:off x="3976460" y="1131657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ED3860-35D7-462D-8169-9F62CAD159F7}">
      <dsp:nvSpPr>
        <dsp:cNvPr id="0" name=""/>
        <dsp:cNvSpPr/>
      </dsp:nvSpPr>
      <dsp:spPr>
        <a:xfrm>
          <a:off x="1443240" y="388651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314101"/>
            <a:satOff val="-3251"/>
            <a:lumOff val="271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96AD0-68B8-476A-A8DB-15726A8ACAE1}">
      <dsp:nvSpPr>
        <dsp:cNvPr id="0" name=""/>
        <dsp:cNvSpPr/>
      </dsp:nvSpPr>
      <dsp:spPr>
        <a:xfrm>
          <a:off x="2625742" y="0"/>
          <a:ext cx="1629346" cy="90519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Критерий</a:t>
          </a:r>
          <a:endParaRPr lang="ru-RU" sz="2600" kern="1200" dirty="0"/>
        </a:p>
      </dsp:txBody>
      <dsp:txXfrm>
        <a:off x="2652254" y="26512"/>
        <a:ext cx="1576322" cy="852168"/>
      </dsp:txXfrm>
    </dsp:sp>
    <dsp:sp modelId="{34A32E03-7805-4F0A-9CC3-DA7FAE8C425A}">
      <dsp:nvSpPr>
        <dsp:cNvPr id="0" name=""/>
        <dsp:cNvSpPr/>
      </dsp:nvSpPr>
      <dsp:spPr>
        <a:xfrm>
          <a:off x="4950354" y="28604"/>
          <a:ext cx="1827051" cy="90519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Показатель</a:t>
          </a:r>
          <a:endParaRPr lang="ru-RU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976866" y="55116"/>
        <a:ext cx="1774027" cy="852168"/>
      </dsp:txXfrm>
    </dsp:sp>
    <dsp:sp modelId="{30147E9B-3417-4C7A-A888-BD235771D5A2}">
      <dsp:nvSpPr>
        <dsp:cNvPr id="0" name=""/>
        <dsp:cNvSpPr/>
      </dsp:nvSpPr>
      <dsp:spPr>
        <a:xfrm>
          <a:off x="4327145" y="3847068"/>
          <a:ext cx="678894" cy="678894"/>
        </a:xfrm>
        <a:prstGeom prst="triangl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385B3-E169-4813-9676-39CDA59E8094}">
      <dsp:nvSpPr>
        <dsp:cNvPr id="0" name=""/>
        <dsp:cNvSpPr/>
      </dsp:nvSpPr>
      <dsp:spPr>
        <a:xfrm>
          <a:off x="2629909" y="3562838"/>
          <a:ext cx="4073366" cy="27517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7EF99-2DD0-4A39-BACC-E47C968BA4E3}">
      <dsp:nvSpPr>
        <dsp:cNvPr id="0" name=""/>
        <dsp:cNvSpPr/>
      </dsp:nvSpPr>
      <dsp:spPr>
        <a:xfrm>
          <a:off x="5028669" y="2972652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Сформированность позиции школьника. Принятие школьных правил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055889" y="2999872"/>
        <a:ext cx="1574906" cy="503158"/>
      </dsp:txXfrm>
    </dsp:sp>
    <dsp:sp modelId="{4A1AACDA-1451-4F9B-BA57-75AC94DD70F4}">
      <dsp:nvSpPr>
        <dsp:cNvPr id="0" name=""/>
        <dsp:cNvSpPr/>
      </dsp:nvSpPr>
      <dsp:spPr>
        <a:xfrm>
          <a:off x="5028669" y="2371604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Доминирование учебных мотивов. Отсутствие сложностей в обучении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055889" y="2398824"/>
        <a:ext cx="1574906" cy="503158"/>
      </dsp:txXfrm>
    </dsp:sp>
    <dsp:sp modelId="{3F365280-5CDB-4BC9-BCFE-4C6E41D8BC72}">
      <dsp:nvSpPr>
        <dsp:cNvPr id="0" name=""/>
        <dsp:cNvSpPr/>
      </dsp:nvSpPr>
      <dsp:spPr>
        <a:xfrm>
          <a:off x="5028669" y="1770556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Отсутствие эмоционального дискомфорта. Умеренная тревожность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055889" y="1797776"/>
        <a:ext cx="1574906" cy="503158"/>
      </dsp:txXfrm>
    </dsp:sp>
    <dsp:sp modelId="{1E0D655A-5140-4B0D-910C-AF2CEE18F0F1}">
      <dsp:nvSpPr>
        <dsp:cNvPr id="0" name=""/>
        <dsp:cNvSpPr/>
      </dsp:nvSpPr>
      <dsp:spPr>
        <a:xfrm>
          <a:off x="5028669" y="1158646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Общительность. Соблюдение школьных норм поведения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055889" y="1185866"/>
        <a:ext cx="1574906" cy="503158"/>
      </dsp:txXfrm>
    </dsp:sp>
    <dsp:sp modelId="{968C701A-4EA6-492D-8DC1-5AA4AB03E33E}">
      <dsp:nvSpPr>
        <dsp:cNvPr id="0" name=""/>
        <dsp:cNvSpPr/>
      </dsp:nvSpPr>
      <dsp:spPr>
        <a:xfrm>
          <a:off x="2675168" y="2972652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Принятие новой социальной роли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2388" y="2999872"/>
        <a:ext cx="1574906" cy="503158"/>
      </dsp:txXfrm>
    </dsp:sp>
    <dsp:sp modelId="{7A5A11C6-9DB1-4397-91EE-D339107D273D}">
      <dsp:nvSpPr>
        <dsp:cNvPr id="0" name=""/>
        <dsp:cNvSpPr/>
      </dsp:nvSpPr>
      <dsp:spPr>
        <a:xfrm>
          <a:off x="2675168" y="2371604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Учебная мотивация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2388" y="2398824"/>
        <a:ext cx="1574906" cy="503158"/>
      </dsp:txXfrm>
    </dsp:sp>
    <dsp:sp modelId="{83DF255B-7321-4812-BF63-64CC9E773112}">
      <dsp:nvSpPr>
        <dsp:cNvPr id="0" name=""/>
        <dsp:cNvSpPr/>
      </dsp:nvSpPr>
      <dsp:spPr>
        <a:xfrm>
          <a:off x="2675168" y="1770556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Эмоциональное самочувствие в школе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2388" y="1797776"/>
        <a:ext cx="1574906" cy="503158"/>
      </dsp:txXfrm>
    </dsp:sp>
    <dsp:sp modelId="{780A43EE-6282-409F-A713-75238776118F}">
      <dsp:nvSpPr>
        <dsp:cNvPr id="0" name=""/>
        <dsp:cNvSpPr/>
      </dsp:nvSpPr>
      <dsp:spPr>
        <a:xfrm>
          <a:off x="2675168" y="1158646"/>
          <a:ext cx="1629346" cy="557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Особенности поведения в школе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2388" y="1185866"/>
        <a:ext cx="1574906" cy="50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E337EE-1DDC-4612-9D24-EEE03BC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C441D7-3C7C-447A-BBE1-5FA9C7B5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225"/>
            <a:ext cx="10515600" cy="4351338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accent1"/>
                </a:solidFill>
              </a:defRPr>
            </a:lvl3pPr>
            <a:lvl4pPr>
              <a:defRPr b="0">
                <a:solidFill>
                  <a:schemeClr val="accent1"/>
                </a:solidFill>
              </a:defRPr>
            </a:lvl4pPr>
            <a:lvl5pPr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4DD3DF-47D2-4244-9792-12CE4D37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5E88ED-267A-406F-8814-D64DEA1F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5C3D36-61B4-4111-AC83-C3795B4B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49CBE03-2ADF-450F-9675-03EC256F65AF}"/>
              </a:ext>
            </a:extLst>
          </p:cNvPr>
          <p:cNvSpPr/>
          <p:nvPr userDrawn="1"/>
        </p:nvSpPr>
        <p:spPr>
          <a:xfrm>
            <a:off x="11031794" y="-707923"/>
            <a:ext cx="1710812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5FEC3FF-D2E9-481A-ACBC-53AC48521444}"/>
              </a:ext>
            </a:extLst>
          </p:cNvPr>
          <p:cNvSpPr/>
          <p:nvPr userDrawn="1"/>
        </p:nvSpPr>
        <p:spPr>
          <a:xfrm rot="16200000">
            <a:off x="4231790" y="-2496651"/>
            <a:ext cx="90486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344DC8E-DBB1-4521-B17B-AD7A7C576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F991ED-D009-4F33-823F-3A146B799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4A8B54-1575-4378-A084-65830E2A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A3AF89-A79E-4632-89EC-9A4B353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42F16A-CC16-411F-AB10-DD5D1159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A7987F-C5EA-438F-BD7E-8D303911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5F1006-7188-498C-ABBF-80587A3CC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CAAA22-0748-44B2-95C1-E3606572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774E4D-3F92-4FAA-8349-F6D45C08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6F7DFC-34D2-47BD-A449-1F12C2D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1A6785-23BF-4FE0-B9C7-4E3C5F7F6B19}"/>
              </a:ext>
            </a:extLst>
          </p:cNvPr>
          <p:cNvSpPr/>
          <p:nvPr userDrawn="1"/>
        </p:nvSpPr>
        <p:spPr>
          <a:xfrm>
            <a:off x="8966200" y="-707923"/>
            <a:ext cx="3225800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394F0B6-9856-44D2-9805-66B694DE2C26}"/>
              </a:ext>
            </a:extLst>
          </p:cNvPr>
          <p:cNvSpPr/>
          <p:nvPr userDrawn="1"/>
        </p:nvSpPr>
        <p:spPr>
          <a:xfrm>
            <a:off x="-368300" y="4686300"/>
            <a:ext cx="2578100" cy="2578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70D0A806-BB3B-4E85-8C57-B9B390906F6A}"/>
              </a:ext>
            </a:extLst>
          </p:cNvPr>
          <p:cNvSpPr/>
          <p:nvPr userDrawn="1"/>
        </p:nvSpPr>
        <p:spPr>
          <a:xfrm>
            <a:off x="-187326" y="5659437"/>
            <a:ext cx="1381125" cy="1381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E49146E-E334-4E17-96BB-AEB6B0141397}"/>
              </a:ext>
            </a:extLst>
          </p:cNvPr>
          <p:cNvSpPr/>
          <p:nvPr userDrawn="1"/>
        </p:nvSpPr>
        <p:spPr>
          <a:xfrm>
            <a:off x="9118600" y="-555523"/>
            <a:ext cx="3225800" cy="85540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93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4A3671-D70D-4846-A00D-D451CC45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78F876-D852-4E29-A439-4A96013AA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3E4988-A050-44F9-8CDD-B99FEE1FC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B29F515-61FC-4696-9DBE-C3EE88BB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523E599-4964-4661-B895-F15D49D3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444141B-6E20-42C1-A083-D0371C7F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2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35B16F-47D8-43EB-9F03-B3ACD863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D8F048-D987-4AFF-A795-6F700E92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A324EF-75CB-4183-A85B-AD7BDD2D7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00D5C6B-EB08-465F-984C-82BB28644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F6BF5B3-E575-4778-951F-B85DDAFB1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F580A43-90A9-4F74-9CEA-78DC0914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82B72D-A421-4731-A1B3-4B3F7B15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E7E0AB1-8C34-4787-A417-D8024485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638900-AEB2-4230-9726-FC3E1A82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5A991F4-A55E-4763-85B2-BCF817E0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2418399-BB26-4B5F-AE06-073556FF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600C12F-25DD-409F-A773-01449550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0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8D4BDE5-0371-459D-9B04-EC35D079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2AD7312-632A-48EA-9CD9-4C1F9B3E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B9392F6-5A18-4C8F-94AC-EE4481D7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5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6902DB-6786-4EC8-841C-442CE7C5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D0E0AD-9CDE-4B68-B397-28CF6A3BB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FB86FE-73E5-4676-9540-C4530EC0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BF0736-3C77-4656-9517-532D8B4F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69D685-6A52-4572-A0D6-C0059AC9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3A8EB1A-AC6D-428E-B0D1-CF9A7622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AB2F2F-88ED-4374-94A7-62F66BCD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E968185-D0D5-4204-98C8-EE5D53385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72D50-BFF9-4173-ABD2-4EC13B94B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3727AD-9A27-4C72-9887-E950A1F3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C7B91B-1762-407F-A127-DE1DCC62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9B9FBD-B522-4123-A0F9-BFF6E77F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E666AC-8030-4AC8-BD2D-177E2E60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74D5522-45B7-4992-826F-6AF937AAF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30567A-7DA1-430D-84F6-D7275133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18EBEF-8A21-4561-832D-24C58134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0DEFF5-DC16-4E1D-99A4-EA87D703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38E9D2-AC3C-4712-9A37-752F16DB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3DA045-D354-445D-BE18-3E16A1484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148A85-0285-419E-9BCD-D8E30563A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5CFB-1053-4ABD-8AE7-93CBC6C0D1C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AA4832-14D7-456F-8D8A-08F55C337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65C6DE-1236-408E-A547-97410DDD6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2"/>
            <a:extLst>
              <a:ext uri="{FF2B5EF4-FFF2-40B4-BE49-F238E27FC236}">
                <a16:creationId xmlns:a16="http://schemas.microsoft.com/office/drawing/2014/main" xmlns="" id="{A3D3FC47-1965-4ADE-8DCB-5A97BFA1FA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3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jpeg"/><Relationship Id="rId12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hyperlink" Target="presentation-creation.ru" TargetMode="External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Проблемы социально-психологической адаптации обучающихся с ОВЗ в школе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01D56D-9332-4767-8E7D-C86E8677B3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Азлецкая Елена Николаевна, </a:t>
            </a:r>
            <a:r>
              <a:rPr lang="ru-RU" dirty="0"/>
              <a:t>кандидат психологических наук, </a:t>
            </a:r>
            <a:endParaRPr lang="ru-RU" dirty="0" smtClean="0"/>
          </a:p>
          <a:p>
            <a:r>
              <a:rPr lang="ru-RU" dirty="0" smtClean="0"/>
              <a:t>доцент </a:t>
            </a:r>
            <a:r>
              <a:rPr lang="ru-RU" dirty="0"/>
              <a:t>кафедры педагогики психологии факультета педагогики, </a:t>
            </a:r>
            <a:endParaRPr lang="ru-RU" dirty="0" smtClean="0"/>
          </a:p>
          <a:p>
            <a:r>
              <a:rPr lang="ru-RU" dirty="0" smtClean="0"/>
              <a:t>психологии</a:t>
            </a:r>
            <a:r>
              <a:rPr lang="ru-RU" dirty="0"/>
              <a:t>, коммуникативистики  ФГБОУ ВО «</a:t>
            </a:r>
            <a:r>
              <a:rPr lang="ru-RU" dirty="0" err="1"/>
              <a:t>КубГУ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3806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Структура адаптации детей к школе: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380593"/>
            <a:ext cx="9732391" cy="27904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buNone/>
            </a:pPr>
            <a:endParaRPr lang="ru-RU" sz="13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283826"/>
              </p:ext>
            </p:extLst>
          </p:nvPr>
        </p:nvGraphicFramePr>
        <p:xfrm>
          <a:off x="599090" y="2057400"/>
          <a:ext cx="933318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CC7DC2-12CF-4928-A4E4-8D979EAE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Уровни адаптации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E72134-208E-4A25-B10D-1D5493B35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Стабильный, удовлетворительный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Ребенок может обслуживать себя, выполнять возлагаемые на него функции и следовать установленным правилам.</a:t>
            </a:r>
          </a:p>
          <a:p>
            <a:pPr lvl="0" fontAlgn="base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Неустойчивый, неполный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В этом случае ребенок имеет некоторые трудности в усвоении простых навыков. Существуют сложности и в формировании его психики.</a:t>
            </a:r>
          </a:p>
          <a:p>
            <a:pPr lvl="0" fontAlgn="base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Неудовлетворительный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Ребенок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способен получить даже самые первоначальные навыки, а при нахождении в социуме он испытывает дискомфорт. Нередко результатом становятся частые болезни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369350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57199"/>
            <a:ext cx="10515600" cy="707871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Кейс 1.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В классе ребенок с ЗПР, которого одноклассники сторонятся. Каковы негативные последствия?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Что делать?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Кейс 2. </a:t>
            </a:r>
            <a:r>
              <a:rPr lang="ru-RU" sz="2200" dirty="0" smtClean="0">
                <a:solidFill>
                  <a:schemeClr val="tx1"/>
                </a:solidFill>
              </a:rPr>
              <a:t>Ребенок в вашем классе тяжело переболел. После у него обнаружились </a:t>
            </a:r>
            <a:r>
              <a:rPr lang="ru-RU" sz="2200" dirty="0">
                <a:solidFill>
                  <a:schemeClr val="tx1"/>
                </a:solidFill>
              </a:rPr>
              <a:t>проблемы с концентрацией внимания: ребенок не способен концентрироваться на каком-либо занятии, часто отвлекается и переключается на что-то другое, при этом и другое занятие не способно занять на длительное </a:t>
            </a:r>
            <a:r>
              <a:rPr lang="ru-RU" sz="2200" dirty="0" smtClean="0">
                <a:solidFill>
                  <a:schemeClr val="tx1"/>
                </a:solidFill>
              </a:rPr>
              <a:t>время.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Каковы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негативные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последствия если ничего не предпринимать? </a:t>
            </a:r>
            <a:r>
              <a:rPr lang="ru-RU" sz="2200" dirty="0">
                <a:solidFill>
                  <a:schemeClr val="tx1"/>
                </a:solidFill>
              </a:rPr>
              <a:t>Что делать?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bg2">
                    <a:lumMod val="50000"/>
                  </a:schemeClr>
                </a:solidFill>
              </a:rPr>
              <a:t>Кейс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3.  </a:t>
            </a:r>
            <a:r>
              <a:rPr lang="ru-RU" sz="2200" dirty="0" smtClean="0">
                <a:solidFill>
                  <a:schemeClr val="tx1"/>
                </a:solidFill>
              </a:rPr>
              <a:t>В вашем классе обучается ребенок  который не может </a:t>
            </a:r>
            <a:r>
              <a:rPr lang="ru-RU" sz="2200" dirty="0">
                <a:solidFill>
                  <a:schemeClr val="tx1"/>
                </a:solidFill>
              </a:rPr>
              <a:t>полноценно двигаться с такой же скоростью и силой, как их сверстники, не </a:t>
            </a:r>
            <a:r>
              <a:rPr lang="ru-RU" sz="2200" dirty="0" smtClean="0">
                <a:solidFill>
                  <a:schemeClr val="tx1"/>
                </a:solidFill>
              </a:rPr>
              <a:t>может </a:t>
            </a:r>
            <a:r>
              <a:rPr lang="ru-RU" sz="2200" dirty="0">
                <a:solidFill>
                  <a:schemeClr val="tx1"/>
                </a:solidFill>
              </a:rPr>
              <a:t>сохранять аналогичную скоординированность и темп движения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 Каковы негативные последствия если ничего не предпринимать? </a:t>
            </a:r>
            <a:r>
              <a:rPr lang="ru-RU" sz="2200" dirty="0">
                <a:solidFill>
                  <a:schemeClr val="tx1"/>
                </a:solidFill>
              </a:rPr>
              <a:t>Что делать?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Кейс 4.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В вашем классе обучается ребенок </a:t>
            </a:r>
            <a:r>
              <a:rPr lang="ru-RU" sz="2200" dirty="0" smtClean="0">
                <a:solidFill>
                  <a:schemeClr val="tx1"/>
                </a:solidFill>
              </a:rPr>
              <a:t> с расстройством </a:t>
            </a:r>
            <a:r>
              <a:rPr lang="ru-RU" sz="2200" dirty="0">
                <a:solidFill>
                  <a:schemeClr val="tx1"/>
                </a:solidFill>
              </a:rPr>
              <a:t>поведения и </a:t>
            </a:r>
            <a:r>
              <a:rPr lang="ru-RU" sz="2200" dirty="0" smtClean="0">
                <a:solidFill>
                  <a:schemeClr val="tx1"/>
                </a:solidFill>
              </a:rPr>
              <a:t>общения.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Каковы негативные последствия если ничего не предпринимать? </a:t>
            </a:r>
            <a:r>
              <a:rPr lang="ru-RU" sz="2200" dirty="0">
                <a:solidFill>
                  <a:schemeClr val="tx1"/>
                </a:solidFill>
              </a:rPr>
              <a:t>Что делать?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Кейс 5.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В вашем классе обучается ребенок  с </a:t>
            </a:r>
            <a:r>
              <a:rPr lang="ru-RU" sz="2200" dirty="0">
                <a:solidFill>
                  <a:schemeClr val="tx1"/>
                </a:solidFill>
              </a:rPr>
              <a:t>нарушение зрения вкупе с задержкой психического </a:t>
            </a:r>
            <a:r>
              <a:rPr lang="ru-RU" sz="2200" dirty="0" smtClean="0">
                <a:solidFill>
                  <a:schemeClr val="tx1"/>
                </a:solidFill>
              </a:rPr>
              <a:t>развития.  В четвертом классе он стал регулярно прогуливать уроки.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Каковы негативные последствия если ничего не предпринимать? </a:t>
            </a:r>
            <a:r>
              <a:rPr lang="ru-RU" sz="2200" dirty="0">
                <a:solidFill>
                  <a:schemeClr val="tx1"/>
                </a:solidFill>
              </a:rPr>
              <a:t>Что делать?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9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ВАЖНО!!!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Организовать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особое образовательное пространство для детей с ОВЗ: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380593"/>
            <a:ext cx="9732391" cy="27904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/>
            <a:endParaRPr lang="ru-RU" sz="138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0164" y="2160071"/>
            <a:ext cx="97323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</a:t>
            </a:r>
            <a:r>
              <a:rPr lang="ru-RU" sz="2000" i="1" dirty="0"/>
              <a:t>способствовать созданию благоприятного эмоционально-психологического климата </a:t>
            </a:r>
            <a:r>
              <a:rPr lang="ru-RU" sz="2000" dirty="0"/>
              <a:t>в школе и классе, обеспечивающего проживание возрастного кризиса и кризиса, обусловленного резкими изменениями педагогических условий, без стрессов и негативных явлений; </a:t>
            </a:r>
          </a:p>
          <a:p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</a:t>
            </a:r>
            <a:r>
              <a:rPr lang="ru-RU" sz="2000" i="1" dirty="0"/>
              <a:t>обучать установлению определенных норм взаимоотношения детей с другими </a:t>
            </a:r>
            <a:r>
              <a:rPr lang="ru-RU" sz="2000" dirty="0"/>
              <a:t>участниками учебного процесса, в том числе с учителями, формировать сплоченный классный коллектив (коррекционно-развивающие занятия, совместные мероприятия); </a:t>
            </a:r>
          </a:p>
          <a:p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</a:t>
            </a:r>
            <a:r>
              <a:rPr lang="ru-RU" sz="2000" i="1" dirty="0"/>
              <a:t>осуществлять индивидуальный подход</a:t>
            </a:r>
            <a:r>
              <a:rPr lang="ru-RU" sz="2000" dirty="0"/>
              <a:t> к обучению, регулировать нагрузку исходя из индивидуальных особенностей первоклассников с ОВЗ; </a:t>
            </a:r>
          </a:p>
          <a:p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</a:t>
            </a:r>
            <a:r>
              <a:rPr lang="ru-RU" sz="2000" i="1" dirty="0"/>
              <a:t>проводить работу с родителями </a:t>
            </a:r>
            <a:r>
              <a:rPr lang="ru-RU" sz="2000" dirty="0"/>
              <a:t>(лектории, консультации, круглые столы, родительские </a:t>
            </a:r>
            <a:r>
              <a:rPr lang="ru-RU" sz="2000" dirty="0" smtClean="0"/>
              <a:t>клубы – цель: сформировать </a:t>
            </a:r>
            <a:r>
              <a:rPr lang="ru-RU" sz="2000" dirty="0"/>
              <a:t>инклюзивную компетентность родителей, как агентов первичной социализации</a:t>
            </a:r>
            <a:r>
              <a:rPr lang="ru-RU" sz="2000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3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Формы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социально-психологической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адаптации и обучения детей с ОВЗ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380593"/>
            <a:ext cx="9732391" cy="27904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/>
            <a:endParaRPr lang="ru-RU" sz="138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0164" y="2160071"/>
            <a:ext cx="97323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i="1" dirty="0" smtClean="0"/>
              <a:t>Дидактические </a:t>
            </a:r>
            <a:r>
              <a:rPr lang="ru-RU" sz="2400" b="1" i="1" dirty="0"/>
              <a:t>игры</a:t>
            </a:r>
            <a:r>
              <a:rPr lang="ru-RU" sz="2400" i="1" dirty="0"/>
              <a:t> </a:t>
            </a:r>
            <a:r>
              <a:rPr lang="ru-RU" sz="2400" dirty="0"/>
              <a:t>– разновидность занятий, которая совмещает в себя принципы игрового и активного обучения с применением четких правил и фиксированной структуры, системы оценок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ru-RU" sz="2400" b="1" i="1" dirty="0"/>
              <a:t>Беседы</a:t>
            </a:r>
            <a:r>
              <a:rPr lang="ru-RU" sz="2400" dirty="0"/>
              <a:t>. Направлены на донесение до ребенка новой информации, диалог с ним, в ходе которого малыш может задавать свои вопросы и получать на них развернутые и понятные для него ответы.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ru-RU" sz="2400" b="1" i="1" dirty="0"/>
              <a:t>Стимуляция новых навыков</a:t>
            </a:r>
            <a:r>
              <a:rPr lang="ru-RU" sz="2400" dirty="0"/>
              <a:t>. Заключается в поддержке, а также помощи в создании ребенком определенной модели поведения в окружающей его среде.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/>
              <a:t>Привлечение детей</a:t>
            </a:r>
            <a:r>
              <a:rPr lang="ru-RU" sz="2400" dirty="0"/>
              <a:t> к занятиям в спортивных секциях, музыкальной студии и кружках</a:t>
            </a:r>
          </a:p>
        </p:txBody>
      </p:sp>
    </p:spTree>
    <p:extLst>
      <p:ext uri="{BB962C8B-B14F-4D97-AF65-F5344CB8AC3E}">
        <p14:creationId xmlns:p14="http://schemas.microsoft.com/office/powerpoint/2010/main" val="15557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Список рекомендуемой литературы: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380593"/>
            <a:ext cx="9732391" cy="27904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/>
            <a:endParaRPr lang="ru-RU" sz="138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0164" y="2160071"/>
            <a:ext cx="97323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</a:t>
            </a:r>
            <a:r>
              <a:rPr lang="ru-RU" sz="2400" dirty="0" err="1"/>
              <a:t>Артюшенко</a:t>
            </a:r>
            <a:r>
              <a:rPr lang="ru-RU" sz="2400" dirty="0"/>
              <a:t> Н.П. Организация процесса включения детей с ограниченными возможностями здоровья в образовательные учреждения [Текст] / Н.П</a:t>
            </a:r>
            <a:r>
              <a:rPr lang="ru-RU" sz="2400" dirty="0" smtClean="0"/>
              <a:t>. </a:t>
            </a:r>
            <a:r>
              <a:rPr lang="ru-RU" sz="2400" dirty="0" err="1" smtClean="0"/>
              <a:t>Артюшенко</a:t>
            </a:r>
            <a:r>
              <a:rPr lang="ru-RU" sz="2400" dirty="0" smtClean="0"/>
              <a:t> </a:t>
            </a:r>
            <a:r>
              <a:rPr lang="ru-RU" sz="2400" dirty="0"/>
              <a:t>// Школьный логопед. - 2011. - № 1. - С. 5-24.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Бургасова</a:t>
            </a:r>
            <a:r>
              <a:rPr lang="ru-RU" sz="2400" dirty="0"/>
              <a:t> Н.Е. Модернизация системы обучения детей с ОВЗ в условиях инклюзии [Текст] / Н.Е</a:t>
            </a:r>
            <a:r>
              <a:rPr lang="ru-RU" sz="2400" dirty="0" smtClean="0"/>
              <a:t>. </a:t>
            </a:r>
            <a:r>
              <a:rPr lang="ru-RU" sz="2400" dirty="0" err="1" smtClean="0"/>
              <a:t>Бургасова</a:t>
            </a:r>
            <a:r>
              <a:rPr lang="ru-RU" sz="2400" dirty="0"/>
              <a:t>, С.Ю</a:t>
            </a:r>
            <a:r>
              <a:rPr lang="ru-RU" sz="2400" dirty="0" smtClean="0"/>
              <a:t>. Танцюра </a:t>
            </a:r>
            <a:r>
              <a:rPr lang="ru-RU" sz="2400" dirty="0"/>
              <a:t>// Логопед. - 2014. - № 8. - С. 112-117.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Коробкина</a:t>
            </a:r>
            <a:r>
              <a:rPr lang="ru-RU" sz="2400" dirty="0"/>
              <a:t> С.А. Адаптация учащихся на сложных возрастных этапах. Система работы с детьми, родителями, педагогами: - М.: Учитель, 2015 г.- 240 с.</a:t>
            </a:r>
          </a:p>
        </p:txBody>
      </p:sp>
    </p:spTree>
    <p:extLst>
      <p:ext uri="{BB962C8B-B14F-4D97-AF65-F5344CB8AC3E}">
        <p14:creationId xmlns:p14="http://schemas.microsoft.com/office/powerpoint/2010/main" val="288628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217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ПОНЯТИЯ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049517"/>
            <a:ext cx="9732391" cy="4225159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5488" indent="-725488">
              <a:buFont typeface="Wingdings" panose="05000000000000000000" pitchFamily="2" charset="2"/>
              <a:buChar char="§"/>
            </a:pPr>
            <a:r>
              <a:rPr lang="ru-RU" sz="7600" dirty="0"/>
              <a:t>АДАПТАЦИЯ – это процесс приспособления к различным состояниям внешней среды, в ходе которого приобретаются новые качества и </a:t>
            </a:r>
            <a:r>
              <a:rPr lang="ru-RU" sz="7600" dirty="0" smtClean="0"/>
              <a:t>свойства.</a:t>
            </a:r>
          </a:p>
          <a:p>
            <a:pPr marL="725488" indent="-725488">
              <a:buFont typeface="Wingdings" panose="05000000000000000000" pitchFamily="2" charset="2"/>
              <a:buChar char="§"/>
            </a:pPr>
            <a:r>
              <a:rPr lang="ru-RU" sz="7600" dirty="0" smtClean="0"/>
              <a:t>СОЦИАЛЬНО – ПСИХОЛОГИЧЕСКАЯ АДАПТАЦИЯ – </a:t>
            </a:r>
            <a:r>
              <a:rPr lang="ru-RU" sz="7600" dirty="0"/>
              <a:t>это взаимодействие личности с социальной средой, принятие и усвоение личностью норм, ценностей, традиций коллектива.</a:t>
            </a:r>
            <a:endParaRPr lang="ru-RU" sz="7600" dirty="0" smtClean="0"/>
          </a:p>
          <a:p>
            <a:pPr marL="0" indent="0">
              <a:buNone/>
            </a:pPr>
            <a:endParaRPr lang="ru-RU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9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303341"/>
              </p:ext>
            </p:extLst>
          </p:nvPr>
        </p:nvGraphicFramePr>
        <p:xfrm>
          <a:off x="930165" y="-1813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664" y="684979"/>
            <a:ext cx="10515600" cy="2852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6898" y="3880015"/>
            <a:ext cx="10515600" cy="150018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Процесс </a:t>
            </a:r>
            <a:r>
              <a:rPr lang="ru-RU" dirty="0" smtClean="0">
                <a:solidFill>
                  <a:schemeClr val="tx1"/>
                </a:solidFill>
              </a:rPr>
              <a:t>социально-психологической </a:t>
            </a:r>
            <a:r>
              <a:rPr lang="ru-RU" dirty="0">
                <a:solidFill>
                  <a:schemeClr val="tx1"/>
                </a:solidFill>
              </a:rPr>
              <a:t>адаптации личности характеризуется активностью </a:t>
            </a:r>
            <a:r>
              <a:rPr lang="ru-RU" dirty="0" smtClean="0">
                <a:solidFill>
                  <a:schemeClr val="tx1"/>
                </a:solidFill>
              </a:rPr>
              <a:t>человека, </a:t>
            </a:r>
            <a:r>
              <a:rPr lang="ru-RU" dirty="0">
                <a:solidFill>
                  <a:schemeClr val="tx1"/>
                </a:solidFill>
              </a:rPr>
              <a:t>которая выражается в целенаправленности его действий по преобразованию действительности, среды как с использованием различных средств, так с подчинёнными ему приспособительными актами.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0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Главная задача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социально-психологической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адаптации –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380593"/>
            <a:ext cx="9732391" cy="279049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9600" dirty="0"/>
              <a:t>помочь ребенку </a:t>
            </a:r>
            <a:r>
              <a:rPr lang="ru-RU" sz="9600" dirty="0" smtClean="0"/>
              <a:t>построить такие отношения , когда он без длительных внешних и внутренних конфликтов продуктивно смог бы выполнять свою ведущую деятельность </a:t>
            </a:r>
            <a:endParaRPr lang="ru-RU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Виды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адаптации: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096815"/>
            <a:ext cx="9732391" cy="40990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организационная</a:t>
            </a:r>
            <a:r>
              <a:rPr lang="ru-RU" sz="2600" dirty="0"/>
              <a:t> – это способность приспособится к </a:t>
            </a:r>
            <a:r>
              <a:rPr lang="ru-RU" sz="2600" dirty="0" smtClean="0"/>
              <a:t>распорядку</a:t>
            </a:r>
            <a:r>
              <a:rPr lang="ru-RU" sz="2600" dirty="0"/>
              <a:t>, обязанностям, школьным правилам;</a:t>
            </a:r>
          </a:p>
          <a:p>
            <a:pPr lvl="0"/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учебно-мотивационная</a:t>
            </a:r>
            <a:r>
              <a:rPr lang="ru-RU" sz="2600" dirty="0"/>
              <a:t> – формирование желания учиться, осваивать новые знания и навыки;</a:t>
            </a:r>
          </a:p>
          <a:p>
            <a:pPr lvl="0"/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психологическая</a:t>
            </a:r>
            <a:r>
              <a:rPr lang="ru-RU" sz="2600" dirty="0"/>
              <a:t> – нормализация эмоционального самочувствия </a:t>
            </a:r>
            <a:r>
              <a:rPr lang="ru-RU" sz="2600" dirty="0" smtClean="0"/>
              <a:t>ребенка </a:t>
            </a:r>
            <a:r>
              <a:rPr lang="ru-RU" sz="2600" dirty="0"/>
              <a:t>в разных школьных ситуациях, адекватное восприятие ребенка новой для него социальной роли школьника;</a:t>
            </a:r>
          </a:p>
          <a:p>
            <a:pPr lvl="0"/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социальная</a:t>
            </a:r>
            <a:r>
              <a:rPr lang="ru-RU" sz="2600" dirty="0"/>
              <a:t> – формирование адекватного поведения в </a:t>
            </a:r>
            <a:r>
              <a:rPr lang="ru-RU" sz="2600" dirty="0" smtClean="0"/>
              <a:t>социальной </a:t>
            </a:r>
            <a:r>
              <a:rPr lang="ru-RU" sz="2600" dirty="0"/>
              <a:t>среде, установление нормальных отношений </a:t>
            </a:r>
            <a:r>
              <a:rPr lang="ru-RU" sz="2600" dirty="0" smtClean="0"/>
              <a:t>с </a:t>
            </a:r>
            <a:r>
              <a:rPr lang="ru-RU" sz="2600" dirty="0"/>
              <a:t>взрослыми и сверстниками.</a:t>
            </a:r>
          </a:p>
        </p:txBody>
      </p:sp>
    </p:spTree>
    <p:extLst>
      <p:ext uri="{BB962C8B-B14F-4D97-AF65-F5344CB8AC3E}">
        <p14:creationId xmlns:p14="http://schemas.microsoft.com/office/powerpoint/2010/main" val="338880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1BFE74-E988-46F9-8C80-F831F466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Этапы адаптации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1527761-1E26-49D9-80E9-FE3FD9A200CA}"/>
              </a:ext>
            </a:extLst>
          </p:cNvPr>
          <p:cNvSpPr/>
          <p:nvPr/>
        </p:nvSpPr>
        <p:spPr>
          <a:xfrm>
            <a:off x="1254200" y="2360100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393D29C-A43B-4407-9A31-6A635E50E0F0}"/>
              </a:ext>
            </a:extLst>
          </p:cNvPr>
          <p:cNvSpPr/>
          <p:nvPr/>
        </p:nvSpPr>
        <p:spPr>
          <a:xfrm>
            <a:off x="3504200" y="2356744"/>
            <a:ext cx="2250000" cy="76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1F051DE-3AE7-4E89-BE6E-08ADD6D500F6}"/>
              </a:ext>
            </a:extLst>
          </p:cNvPr>
          <p:cNvSpPr/>
          <p:nvPr/>
        </p:nvSpPr>
        <p:spPr>
          <a:xfrm>
            <a:off x="5754637" y="2356744"/>
            <a:ext cx="2250000" cy="76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93E9F4E-265E-448D-9979-ED7F5874B905}"/>
              </a:ext>
            </a:extLst>
          </p:cNvPr>
          <p:cNvSpPr/>
          <p:nvPr/>
        </p:nvSpPr>
        <p:spPr>
          <a:xfrm>
            <a:off x="8006000" y="2356744"/>
            <a:ext cx="2250000" cy="76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C668B25-1C15-45A5-B8A6-9E2168E9FBF8}"/>
              </a:ext>
            </a:extLst>
          </p:cNvPr>
          <p:cNvSpPr/>
          <p:nvPr/>
        </p:nvSpPr>
        <p:spPr>
          <a:xfrm>
            <a:off x="1254200" y="3131811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92AAD73-EE3A-4E34-AE0F-6E082197EC17}"/>
              </a:ext>
            </a:extLst>
          </p:cNvPr>
          <p:cNvSpPr/>
          <p:nvPr/>
        </p:nvSpPr>
        <p:spPr>
          <a:xfrm>
            <a:off x="3504200" y="3128455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8475D84-8EC3-4FD4-A4A4-1A33CEBEFA78}"/>
              </a:ext>
            </a:extLst>
          </p:cNvPr>
          <p:cNvSpPr/>
          <p:nvPr/>
        </p:nvSpPr>
        <p:spPr>
          <a:xfrm>
            <a:off x="5754637" y="3128455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A1B5059-9F71-460F-89FC-233BA5103886}"/>
              </a:ext>
            </a:extLst>
          </p:cNvPr>
          <p:cNvSpPr/>
          <p:nvPr/>
        </p:nvSpPr>
        <p:spPr>
          <a:xfrm>
            <a:off x="8006000" y="3128455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F7995C7-1A67-44E7-9DB9-4CBF8043BEA8}"/>
              </a:ext>
            </a:extLst>
          </p:cNvPr>
          <p:cNvSpPr/>
          <p:nvPr/>
        </p:nvSpPr>
        <p:spPr>
          <a:xfrm>
            <a:off x="1258457" y="5918456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C3AC954-F4FC-42C9-B10F-041C7FAFC0CD}"/>
              </a:ext>
            </a:extLst>
          </p:cNvPr>
          <p:cNvSpPr/>
          <p:nvPr/>
        </p:nvSpPr>
        <p:spPr>
          <a:xfrm>
            <a:off x="3509357" y="5915100"/>
            <a:ext cx="2250000" cy="1833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906A70D-6971-4559-8A2C-8E8CCBD8167B}"/>
              </a:ext>
            </a:extLst>
          </p:cNvPr>
          <p:cNvSpPr/>
          <p:nvPr/>
        </p:nvSpPr>
        <p:spPr>
          <a:xfrm>
            <a:off x="5758894" y="5915100"/>
            <a:ext cx="2250000" cy="183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4BDFEBF-48AE-4FBE-BBB8-1DD34F1A67B1}"/>
              </a:ext>
            </a:extLst>
          </p:cNvPr>
          <p:cNvSpPr/>
          <p:nvPr/>
        </p:nvSpPr>
        <p:spPr>
          <a:xfrm>
            <a:off x="8010257" y="5915100"/>
            <a:ext cx="2250000" cy="183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7389BE1-C389-412E-9ED6-AD6BF8AE3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6609199" y="3252791"/>
            <a:ext cx="540000" cy="54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0EA8A7C-6CDE-4CA1-BFCE-896766CD00C6}"/>
              </a:ext>
            </a:extLst>
          </p:cNvPr>
          <p:cNvSpPr txBox="1"/>
          <p:nvPr/>
        </p:nvSpPr>
        <p:spPr>
          <a:xfrm>
            <a:off x="2061241" y="2366171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93F4B1F-2F92-4ABA-BC17-F72BBE1F1E20}"/>
              </a:ext>
            </a:extLst>
          </p:cNvPr>
          <p:cNvSpPr txBox="1"/>
          <p:nvPr/>
        </p:nvSpPr>
        <p:spPr>
          <a:xfrm>
            <a:off x="4315084" y="238224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CF10E07-0E80-45CC-8D67-A681D3843D8C}"/>
              </a:ext>
            </a:extLst>
          </p:cNvPr>
          <p:cNvSpPr txBox="1"/>
          <p:nvPr/>
        </p:nvSpPr>
        <p:spPr>
          <a:xfrm>
            <a:off x="6506226" y="238224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8F72F78-AFC4-43F2-9DBC-EDA618A9A73C}"/>
              </a:ext>
            </a:extLst>
          </p:cNvPr>
          <p:cNvSpPr txBox="1"/>
          <p:nvPr/>
        </p:nvSpPr>
        <p:spPr>
          <a:xfrm>
            <a:off x="8742501" y="238224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34C1D31-BFAF-4D18-952B-6F1A76547C8D}"/>
              </a:ext>
            </a:extLst>
          </p:cNvPr>
          <p:cNvSpPr txBox="1"/>
          <p:nvPr/>
        </p:nvSpPr>
        <p:spPr>
          <a:xfrm>
            <a:off x="1387392" y="4061790"/>
            <a:ext cx="193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Уравновешивание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A17D5FB-69FE-4E27-8D7B-EAB45673FDD1}"/>
              </a:ext>
            </a:extLst>
          </p:cNvPr>
          <p:cNvSpPr txBox="1"/>
          <p:nvPr/>
        </p:nvSpPr>
        <p:spPr>
          <a:xfrm>
            <a:off x="1413828" y="4519969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Важно</a:t>
            </a:r>
            <a:r>
              <a:rPr lang="ru-RU" sz="1400" dirty="0"/>
              <a:t>, чтобы ребенок изучил обстановку, окружающих, начал с ними общаться</a:t>
            </a:r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B009166-6A46-4F6F-A792-8A0908B7B624}"/>
              </a:ext>
            </a:extLst>
          </p:cNvPr>
          <p:cNvSpPr txBox="1"/>
          <p:nvPr/>
        </p:nvSpPr>
        <p:spPr>
          <a:xfrm>
            <a:off x="3662020" y="4058304"/>
            <a:ext cx="193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Псевдоадаптация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723E76D-D3A5-44DE-95DA-4627DDF1F5FD}"/>
              </a:ext>
            </a:extLst>
          </p:cNvPr>
          <p:cNvSpPr txBox="1"/>
          <p:nvPr/>
        </p:nvSpPr>
        <p:spPr>
          <a:xfrm>
            <a:off x="3662020" y="4530105"/>
            <a:ext cx="1961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Важно</a:t>
            </a:r>
            <a:r>
              <a:rPr lang="ru-RU" sz="1400" dirty="0" smtClean="0"/>
              <a:t>, что ребенок </a:t>
            </a:r>
            <a:r>
              <a:rPr lang="ru-RU" sz="1400" dirty="0"/>
              <a:t>в этот момент не понимает, что ему делать дальше и не стремится с кем-то сближаться</a:t>
            </a:r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F3C0D54-CE86-4136-ABD1-C1E3C691AF19}"/>
              </a:ext>
            </a:extLst>
          </p:cNvPr>
          <p:cNvSpPr txBox="1"/>
          <p:nvPr/>
        </p:nvSpPr>
        <p:spPr>
          <a:xfrm>
            <a:off x="5887391" y="4058304"/>
            <a:ext cx="193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Приноровление</a:t>
            </a:r>
            <a:endParaRPr lang="ru-RU" sz="1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FD5E057-502B-4C91-B333-4AD296F28879}"/>
              </a:ext>
            </a:extLst>
          </p:cNvPr>
          <p:cNvSpPr txBox="1"/>
          <p:nvPr/>
        </p:nvSpPr>
        <p:spPr>
          <a:xfrm>
            <a:off x="5914265" y="4543061"/>
            <a:ext cx="19392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Важно</a:t>
            </a:r>
            <a:r>
              <a:rPr lang="ru-RU" sz="1400" dirty="0"/>
              <a:t>, </a:t>
            </a:r>
            <a:r>
              <a:rPr lang="ru-RU" sz="1400" dirty="0" smtClean="0"/>
              <a:t>что </a:t>
            </a:r>
            <a:r>
              <a:rPr lang="ru-RU" sz="1400" dirty="0"/>
              <a:t>на этом этапе ребенок принимает окружающую его действительность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4CD62C7-D53D-4561-B29B-642A9A02D92C}"/>
              </a:ext>
            </a:extLst>
          </p:cNvPr>
          <p:cNvSpPr txBox="1"/>
          <p:nvPr/>
        </p:nvSpPr>
        <p:spPr>
          <a:xfrm>
            <a:off x="8115211" y="4054818"/>
            <a:ext cx="193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Уподобление</a:t>
            </a:r>
            <a:endParaRPr lang="ru-RU" sz="1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26E4515-959E-4E01-B073-32303EAB1D85}"/>
              </a:ext>
            </a:extLst>
          </p:cNvPr>
          <p:cNvSpPr txBox="1"/>
          <p:nvPr/>
        </p:nvSpPr>
        <p:spPr>
          <a:xfrm>
            <a:off x="8008894" y="4543061"/>
            <a:ext cx="2247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Психика ребенка и особенности его характера начинают перестраиваться с учетом новых правил, устанавливаемых в окружающей его среде</a:t>
            </a:r>
            <a:endParaRPr lang="en-US" sz="1400" dirty="0"/>
          </a:p>
        </p:txBody>
      </p:sp>
      <p:sp>
        <p:nvSpPr>
          <p:cNvPr id="32" name="Нижний колонтитул 4">
            <a:extLst>
              <a:ext uri="{FF2B5EF4-FFF2-40B4-BE49-F238E27FC236}">
                <a16:creationId xmlns:a16="http://schemas.microsoft.com/office/drawing/2014/main" xmlns="" id="{7EBDD2B0-22B2-4858-8F6A-B12C7DAEE8F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10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User\Desktop\весы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065" y="3252791"/>
            <a:ext cx="676877" cy="67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81" y="3252791"/>
            <a:ext cx="556731" cy="58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3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25" y="3225733"/>
            <a:ext cx="459664" cy="59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29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Какой может быть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социально-психологическая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адаптация по своим результатам?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0A421061-5800-4F58-A446-54424ED92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703" y="2159984"/>
            <a:ext cx="4930538" cy="3952875"/>
          </a:xfrm>
        </p:spPr>
        <p:txBody>
          <a:bodyPr>
            <a:normAutofit/>
          </a:bodyPr>
          <a:lstStyle/>
          <a:p>
            <a:pPr marL="441325" indent="-441325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Позитивной, приводящей к устойчивой социализации личности</a:t>
            </a:r>
          </a:p>
          <a:p>
            <a:pPr marL="441325" indent="-441325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Негативной, ведущей к нарушению процесса социализации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250882" y="2159985"/>
            <a:ext cx="3952875" cy="3952875"/>
          </a:xfrm>
          <a:prstGeom prst="rect">
            <a:avLst/>
          </a:prstGeom>
        </p:spPr>
      </p:pic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4516492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Возможные трудности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адаптации: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380593"/>
            <a:ext cx="9732391" cy="279049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/>
            <a:r>
              <a:rPr lang="ru-RU" sz="7200" dirty="0" smtClean="0"/>
              <a:t>Физиология </a:t>
            </a:r>
            <a:r>
              <a:rPr lang="ru-RU" sz="5100" dirty="0" smtClean="0"/>
              <a:t>(характер ОВЗ: нарушения </a:t>
            </a:r>
            <a:r>
              <a:rPr lang="ru-RU" sz="5100" dirty="0"/>
              <a:t>зрения, слуха, опорно-двигательного аппарата, психические, и общие </a:t>
            </a:r>
            <a:r>
              <a:rPr lang="ru-RU" sz="5100" dirty="0" smtClean="0"/>
              <a:t>заболевания</a:t>
            </a:r>
            <a:r>
              <a:rPr lang="ru-RU" sz="7200" dirty="0" smtClean="0"/>
              <a:t>);</a:t>
            </a:r>
            <a:endParaRPr lang="ru-RU" sz="7200" dirty="0"/>
          </a:p>
          <a:p>
            <a:pPr lvl="0" fontAlgn="base"/>
            <a:r>
              <a:rPr lang="ru-RU" sz="7200" dirty="0" smtClean="0"/>
              <a:t>Психофизиология </a:t>
            </a:r>
            <a:r>
              <a:rPr lang="ru-RU" sz="4400" dirty="0"/>
              <a:t>(</a:t>
            </a:r>
            <a:r>
              <a:rPr lang="ru-RU" sz="5100" dirty="0"/>
              <a:t>темперамент, характер памяти и др.)</a:t>
            </a:r>
            <a:r>
              <a:rPr lang="ru-RU" sz="5100" dirty="0" smtClean="0"/>
              <a:t>;</a:t>
            </a:r>
            <a:endParaRPr lang="ru-RU" sz="5100" dirty="0"/>
          </a:p>
          <a:p>
            <a:pPr lvl="0" fontAlgn="base"/>
            <a:r>
              <a:rPr lang="ru-RU" sz="7200" dirty="0" smtClean="0"/>
              <a:t>Недостаток социализации;</a:t>
            </a:r>
            <a:endParaRPr lang="ru-RU" sz="7200" dirty="0"/>
          </a:p>
          <a:p>
            <a:r>
              <a:rPr lang="ru-RU" sz="7200" dirty="0" smtClean="0"/>
              <a:t>Умственные возможности.</a:t>
            </a:r>
            <a:endParaRPr lang="ru-RU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7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Индикаторы трудности процесса адаптации к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школе: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930166" y="2081049"/>
            <a:ext cx="9732391" cy="444587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9600" dirty="0"/>
              <a:t>заторможенность; </a:t>
            </a:r>
          </a:p>
          <a:p>
            <a:pPr lvl="0"/>
            <a:r>
              <a:rPr lang="ru-RU" sz="9600" dirty="0"/>
              <a:t>депрессия; </a:t>
            </a:r>
          </a:p>
          <a:p>
            <a:pPr lvl="0"/>
            <a:r>
              <a:rPr lang="ru-RU" sz="9600" dirty="0"/>
              <a:t>чувство страха; </a:t>
            </a:r>
          </a:p>
          <a:p>
            <a:pPr lvl="0"/>
            <a:r>
              <a:rPr lang="ru-RU" sz="9600" dirty="0"/>
              <a:t>повышенная тревожность;</a:t>
            </a:r>
          </a:p>
          <a:p>
            <a:pPr lvl="0"/>
            <a:r>
              <a:rPr lang="ru-RU" sz="9600" dirty="0"/>
              <a:t>низкая самооценка;</a:t>
            </a:r>
          </a:p>
          <a:p>
            <a:pPr lvl="0"/>
            <a:r>
              <a:rPr lang="ru-RU" sz="9600" dirty="0"/>
              <a:t>отсутствие новых друзей;</a:t>
            </a:r>
          </a:p>
          <a:p>
            <a:pPr lvl="0"/>
            <a:r>
              <a:rPr lang="ru-RU" sz="9600" dirty="0"/>
              <a:t>психосоматические заболевания;</a:t>
            </a:r>
          </a:p>
          <a:p>
            <a:pPr lvl="0"/>
            <a:r>
              <a:rPr lang="ru-RU" sz="9600" dirty="0"/>
              <a:t>невротические симптомы</a:t>
            </a:r>
          </a:p>
          <a:p>
            <a:pPr lvl="0"/>
            <a:r>
              <a:rPr lang="ru-RU" sz="9600" dirty="0"/>
              <a:t>неадекватные поведенческие реакции;</a:t>
            </a:r>
          </a:p>
          <a:p>
            <a:pPr lvl="0"/>
            <a:r>
              <a:rPr lang="ru-RU" sz="9600" dirty="0"/>
              <a:t>выраженная утомляемость, усталость;</a:t>
            </a:r>
          </a:p>
          <a:p>
            <a:r>
              <a:rPr lang="ru-RU" sz="9600" dirty="0"/>
              <a:t>нежелание идти в школу и др.</a:t>
            </a:r>
            <a:endParaRPr lang="ru-RU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856</Words>
  <Application>Microsoft Office PowerPoint</Application>
  <PresentationFormat>Произвольный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Проблемы социально-психологической адаптации обучающихся с ОВЗ в школе</vt:lpstr>
      <vt:lpstr>ПОНЯТИЯ</vt:lpstr>
      <vt:lpstr>Презентация PowerPoint</vt:lpstr>
      <vt:lpstr>Главная задача социально-психологической адаптации –</vt:lpstr>
      <vt:lpstr>Виды адаптации:</vt:lpstr>
      <vt:lpstr>Этапы адаптации</vt:lpstr>
      <vt:lpstr>Какой может быть социально-психологическая адаптация по своим результатам?</vt:lpstr>
      <vt:lpstr>Возможные трудности адаптации:</vt:lpstr>
      <vt:lpstr>Индикаторы трудности процесса адаптации к школе:</vt:lpstr>
      <vt:lpstr>Структура адаптации детей к школе:</vt:lpstr>
      <vt:lpstr>Уровни адаптации</vt:lpstr>
      <vt:lpstr>Кейс 1. В классе ребенок с ЗПР, которого одноклассники сторонятся. Каковы негативные последствия? Что делать?  Кейс 2. Ребенок в вашем классе тяжело переболел. После у него обнаружились проблемы с концентрацией внимания: ребенок не способен концентрироваться на каком-либо занятии, часто отвлекается и переключается на что-то другое, при этом и другое занятие не способно занять на длительное время. Каковы негативные последствия если ничего не предпринимать? Что делать?  Кейс 3.  В вашем классе обучается ребенок  который не может полноценно двигаться с такой же скоростью и силой, как их сверстники, не может сохранять аналогичную скоординированность и темп движения. Каковы негативные последствия если ничего не предпринимать? Что делать?  Кейс 4. В вашем классе обучается ребенок  с расстройством поведения и общения. Каковы негативные последствия если ничего не предпринимать? Что делать?  Кейс 5. В вашем классе обучается ребенок  с нарушение зрения вкупе с задержкой психического развития.  В четвертом классе он стал регулярно прогуливать уроки. Каковы негативные последствия если ничего не предпринимать? Что делать?    </vt:lpstr>
      <vt:lpstr>ВАЖНО!!! Организовать особое образовательное пространство для детей с ОВЗ:</vt:lpstr>
      <vt:lpstr>Формы социально-психологической адаптации и обучения детей с ОВЗ:</vt:lpstr>
      <vt:lpstr>Список рекомендуемой литературы: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Минимализм</dc:title>
  <dc:creator>User Obstinate</dc:creator>
  <cp:lastModifiedBy>Пользователь Windows</cp:lastModifiedBy>
  <cp:revision>31</cp:revision>
  <dcterms:created xsi:type="dcterms:W3CDTF">2021-05-04T06:37:33Z</dcterms:created>
  <dcterms:modified xsi:type="dcterms:W3CDTF">2023-03-30T07:52:15Z</dcterms:modified>
</cp:coreProperties>
</file>