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87" r:id="rId5"/>
    <p:sldId id="284" r:id="rId6"/>
    <p:sldId id="288" r:id="rId7"/>
    <p:sldId id="276" r:id="rId8"/>
    <p:sldId id="277" r:id="rId9"/>
    <p:sldId id="280" r:id="rId10"/>
    <p:sldId id="289" r:id="rId11"/>
    <p:sldId id="290" r:id="rId12"/>
    <p:sldId id="291" r:id="rId13"/>
    <p:sldId id="275" r:id="rId14"/>
    <p:sldId id="281" r:id="rId15"/>
    <p:sldId id="293" r:id="rId16"/>
    <p:sldId id="294" r:id="rId17"/>
    <p:sldId id="295" r:id="rId18"/>
    <p:sldId id="283" r:id="rId19"/>
    <p:sldId id="292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45" autoAdjust="0"/>
  </p:normalViewPr>
  <p:slideViewPr>
    <p:cSldViewPr snapToGrid="0">
      <p:cViewPr>
        <p:scale>
          <a:sx n="60" d="100"/>
          <a:sy n="60" d="100"/>
        </p:scale>
        <p:origin x="-2376" y="-10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E337EE-1DDC-4612-9D24-EEE03BC7F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8C441D7-3C7C-447A-BBE1-5FA9C7B50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7225"/>
            <a:ext cx="10515600" cy="4351338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  <a:lvl2pPr>
              <a:defRPr b="0">
                <a:solidFill>
                  <a:schemeClr val="accent1"/>
                </a:solidFill>
              </a:defRPr>
            </a:lvl2pPr>
            <a:lvl3pPr>
              <a:defRPr b="0">
                <a:solidFill>
                  <a:schemeClr val="accent1"/>
                </a:solidFill>
              </a:defRPr>
            </a:lvl3pPr>
            <a:lvl4pPr>
              <a:defRPr b="0">
                <a:solidFill>
                  <a:schemeClr val="accent1"/>
                </a:solidFill>
              </a:defRPr>
            </a:lvl4pPr>
            <a:lvl5pPr>
              <a:defRPr b="0"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D4DD3DF-47D2-4244-9792-12CE4D372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45E88ED-267A-406F-8814-D64DEA1F9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95C3D36-61B4-4111-AC83-C3795B4BA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949CBE03-2ADF-450F-9675-03EC256F65AF}"/>
              </a:ext>
            </a:extLst>
          </p:cNvPr>
          <p:cNvSpPr/>
          <p:nvPr userDrawn="1"/>
        </p:nvSpPr>
        <p:spPr>
          <a:xfrm>
            <a:off x="11031794" y="-707923"/>
            <a:ext cx="1710812" cy="85540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45FEC3FF-D2E9-481A-ACBC-53AC48521444}"/>
              </a:ext>
            </a:extLst>
          </p:cNvPr>
          <p:cNvSpPr/>
          <p:nvPr userDrawn="1"/>
        </p:nvSpPr>
        <p:spPr>
          <a:xfrm rot="16200000">
            <a:off x="4231790" y="-2496651"/>
            <a:ext cx="90486" cy="85540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48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1344DC8E-DBB1-4521-B17B-AD7A7C576C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BF991ED-D009-4F33-823F-3A146B799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F4A8B54-1575-4378-A084-65830E2A9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EA3AF89-A79E-4632-89EC-9A4B35359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842F16A-CC16-411F-AB10-DD5D1159C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A7987F-C5EA-438F-BD7E-8D303911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8000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55F1006-7188-498C-ABBF-80587A3CC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7CAAA22-0748-44B2-95C1-E3606572E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0774E4D-3F92-4FAA-8349-F6D45C08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46F7DFC-34D2-47BD-A449-1F12C2DF5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541A6785-23BF-4FE0-B9C7-4E3C5F7F6B19}"/>
              </a:ext>
            </a:extLst>
          </p:cNvPr>
          <p:cNvSpPr/>
          <p:nvPr userDrawn="1"/>
        </p:nvSpPr>
        <p:spPr>
          <a:xfrm>
            <a:off x="8966200" y="-707923"/>
            <a:ext cx="3225800" cy="85540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B394F0B6-9856-44D2-9805-66B694DE2C26}"/>
              </a:ext>
            </a:extLst>
          </p:cNvPr>
          <p:cNvSpPr/>
          <p:nvPr userDrawn="1"/>
        </p:nvSpPr>
        <p:spPr>
          <a:xfrm>
            <a:off x="-368300" y="4686300"/>
            <a:ext cx="2578100" cy="2578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70D0A806-BB3B-4E85-8C57-B9B390906F6A}"/>
              </a:ext>
            </a:extLst>
          </p:cNvPr>
          <p:cNvSpPr/>
          <p:nvPr userDrawn="1"/>
        </p:nvSpPr>
        <p:spPr>
          <a:xfrm>
            <a:off x="-187326" y="5659437"/>
            <a:ext cx="1381125" cy="1381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FE49146E-E334-4E17-96BB-AEB6B0141397}"/>
              </a:ext>
            </a:extLst>
          </p:cNvPr>
          <p:cNvSpPr/>
          <p:nvPr userDrawn="1"/>
        </p:nvSpPr>
        <p:spPr>
          <a:xfrm>
            <a:off x="9118600" y="-555523"/>
            <a:ext cx="3225800" cy="85540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93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4A3671-D70D-4846-A00D-D451CC45D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978F876-D852-4E29-A439-4A96013AA3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F3E4988-A050-44F9-8CDD-B99FEE1FC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B29F515-61FC-4696-9DBE-C3EE88BBE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523E599-4964-4661-B895-F15D49D3C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444141B-6E20-42C1-A083-D0371C7F9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32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35B16F-47D8-43EB-9F03-B3ACD863D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3D8F048-D987-4AFF-A795-6F700E92B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BA324EF-75CB-4183-A85B-AD7BDD2D7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00D5C6B-EB08-465F-984C-82BB286441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2F6BF5B3-E575-4778-951F-B85DDAFB1B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EF580A43-90A9-4F74-9CEA-78DC09149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7082B72D-A421-4731-A1B3-4B3F7B150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E7E0AB1-8C34-4787-A417-D80244859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65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638900-AEB2-4230-9726-FC3E1A82B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5A991F4-A55E-4763-85B2-BCF817E0F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2418399-BB26-4B5F-AE06-073556FF9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600C12F-25DD-409F-A773-01449550B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201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8D4BDE5-0371-459D-9B04-EC35D0797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2AD7312-632A-48EA-9CD9-4C1F9B3E5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B9392F6-5A18-4C8F-94AC-EE4481D76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75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6902DB-6786-4EC8-841C-442CE7C53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2D0E0AD-9CDE-4B68-B397-28CF6A3BB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2FB86FE-73E5-4676-9540-C4530EC06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9BF0736-3C77-4656-9517-532D8B4FA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669D685-6A52-4572-A0D6-C0059AC9E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3A8EB1A-AC6D-428E-B0D1-CF9A76227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841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FAB2F2F-88ED-4374-94A7-62F66BCDF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8E968185-D0D5-4204-98C8-EE5D53385A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1E72D50-BFF9-4173-ABD2-4EC13B94B4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93727AD-9A27-4C72-9887-E950A1F38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EC7B91B-1762-407F-A127-DE1DCC62F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F9B9FBD-B522-4123-A0F9-BFF6E77F9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0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E666AC-8030-4AC8-BD2D-177E2E600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74D5522-45B7-4992-826F-6AF937AAF4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F30567A-7DA1-430D-84F6-D72751333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318EBEF-8A21-4561-832D-24C58134F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00DEFF5-DC16-4E1D-99A4-EA87D703B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86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presentation-creation.ru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B38E9D2-AC3C-4712-9A37-752F16DB0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23DA045-D354-445D-BE18-3E16A1484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C148A85-0285-419E-9BCD-D8E30563A3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B5CFB-1053-4ABD-8AE7-93CBC6C0D1C1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9AA4832-14D7-456F-8D8A-08F55C3370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265C6DE-1236-408E-A547-97410DDD6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2"/>
            <a:extLst>
              <a:ext uri="{FF2B5EF4-FFF2-40B4-BE49-F238E27FC236}">
                <a16:creationId xmlns:a16="http://schemas.microsoft.com/office/drawing/2014/main" xmlns="" id="{A3D3FC47-1965-4ADE-8DCB-5A97BFA1FA8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1314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sv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sv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A342B6-92C8-4F2C-9F6D-B8ACADD08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8075667" cy="2852737"/>
          </a:xfrm>
        </p:spPr>
        <p:txBody>
          <a:bodyPr anchor="t"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Интеллектуальная готовность педагогов-психологов к экспертной деятельности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501D56D-9332-4767-8E7D-C86E8677B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90952" y="5265683"/>
            <a:ext cx="6306207" cy="823967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chemeClr val="tx1">
                    <a:lumMod val="85000"/>
                  </a:schemeClr>
                </a:solidFill>
              </a:rPr>
              <a:t>Азлецкая Елена Николаевна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доцент, кандидат 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</a:rPr>
              <a:t>психологических наук, 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доцент 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</a:rPr>
              <a:t>кафедры педагогики психологии факультета педагогики, 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психологии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</a:rPr>
              <a:t>, коммуникативистики  ФГБОУ ВО «КубГУ»</a:t>
            </a:r>
          </a:p>
        </p:txBody>
      </p:sp>
    </p:spTree>
    <p:extLst>
      <p:ext uri="{BB962C8B-B14F-4D97-AF65-F5344CB8AC3E}">
        <p14:creationId xmlns:p14="http://schemas.microsoft.com/office/powerpoint/2010/main" val="293806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F80000-B4CA-44C9-9BD3-0DED70B89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03" y="1068004"/>
            <a:ext cx="8860221" cy="622683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>
                    <a:lumMod val="85000"/>
                  </a:schemeClr>
                </a:solidFill>
              </a:rPr>
              <a:t>Инструменты профессионального саморазвития:</a:t>
            </a:r>
            <a:br>
              <a:rPr lang="ru-RU" sz="3200" dirty="0">
                <a:solidFill>
                  <a:schemeClr val="tx1">
                    <a:lumMod val="85000"/>
                  </a:schemeClr>
                </a:solidFill>
              </a:rPr>
            </a:br>
            <a:endParaRPr lang="ru-RU" sz="3200" dirty="0">
              <a:solidFill>
                <a:schemeClr val="tx1">
                  <a:lumMod val="85000"/>
                </a:schemeClr>
              </a:solidFill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1" y="2218143"/>
            <a:ext cx="10499834" cy="44191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2. </a:t>
            </a:r>
            <a:r>
              <a:rPr lang="ru-RU" i="1" dirty="0" smtClean="0">
                <a:solidFill>
                  <a:schemeClr val="tx1"/>
                </a:solidFill>
              </a:rPr>
              <a:t>Инвентаризация </a:t>
            </a:r>
            <a:r>
              <a:rPr lang="ru-RU" i="1" dirty="0">
                <a:solidFill>
                  <a:schemeClr val="tx1"/>
                </a:solidFill>
              </a:rPr>
              <a:t>перемен в работе и в </a:t>
            </a:r>
            <a:r>
              <a:rPr lang="ru-RU" i="1" dirty="0" smtClean="0">
                <a:solidFill>
                  <a:schemeClr val="tx1"/>
                </a:solidFill>
              </a:rPr>
              <a:t>себе</a:t>
            </a:r>
            <a:r>
              <a:rPr lang="ru-RU" dirty="0" smtClean="0">
                <a:solidFill>
                  <a:schemeClr val="tx1"/>
                </a:solidFill>
              </a:rPr>
              <a:t>: учет, анализ </a:t>
            </a:r>
            <a:r>
              <a:rPr lang="ru-RU" dirty="0">
                <a:solidFill>
                  <a:schemeClr val="tx1"/>
                </a:solidFill>
              </a:rPr>
              <a:t>и </a:t>
            </a:r>
            <a:r>
              <a:rPr lang="ru-RU" dirty="0" smtClean="0">
                <a:solidFill>
                  <a:schemeClr val="tx1"/>
                </a:solidFill>
              </a:rPr>
              <a:t>систематизация </a:t>
            </a:r>
            <a:r>
              <a:rPr lang="ru-RU" dirty="0">
                <a:solidFill>
                  <a:schemeClr val="tx1"/>
                </a:solidFill>
              </a:rPr>
              <a:t>всех изменений в задачах, содержании, требованиях выполняемой работы, с одной стороны, и тех изменений, которые за этот период произошли в собственной личности и профессиональной компетентности — с другой.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DF37179-30C9-47D5-A54B-F5E5766F65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/>
        </p:blipFill>
        <p:spPr>
          <a:xfrm>
            <a:off x="8812924" y="241707"/>
            <a:ext cx="1934548" cy="1652597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89F80000-B4CA-44C9-9BD3-0DED70B898F8}"/>
              </a:ext>
            </a:extLst>
          </p:cNvPr>
          <p:cNvSpPr txBox="1">
            <a:spLocks/>
          </p:cNvSpPr>
          <p:nvPr/>
        </p:nvSpPr>
        <p:spPr>
          <a:xfrm>
            <a:off x="493984" y="170207"/>
            <a:ext cx="7047187" cy="7605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solidFill>
                  <a:srgbClr val="C00000"/>
                </a:solidFill>
                <a:latin typeface="+mn-lt"/>
              </a:rPr>
              <a:t>ЧТО ДЕЛАТЬ?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8147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F80000-B4CA-44C9-9BD3-0DED70B89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03" y="1068004"/>
            <a:ext cx="8860221" cy="622683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>
                    <a:lumMod val="85000"/>
                  </a:schemeClr>
                </a:solidFill>
              </a:rPr>
              <a:t>Инструменты профессионального саморазвития:</a:t>
            </a:r>
            <a:br>
              <a:rPr lang="ru-RU" sz="3200" dirty="0">
                <a:solidFill>
                  <a:schemeClr val="tx1">
                    <a:lumMod val="85000"/>
                  </a:schemeClr>
                </a:solidFill>
              </a:rPr>
            </a:br>
            <a:endParaRPr lang="ru-RU" sz="3200" dirty="0">
              <a:solidFill>
                <a:schemeClr val="tx1">
                  <a:lumMod val="85000"/>
                </a:schemeClr>
              </a:solidFill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1" y="2218143"/>
            <a:ext cx="10499834" cy="44191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3. </a:t>
            </a:r>
            <a:r>
              <a:rPr lang="ru-RU" i="1" dirty="0">
                <a:solidFill>
                  <a:schemeClr val="tx1"/>
                </a:solidFill>
              </a:rPr>
              <a:t>Умение учиться у </a:t>
            </a:r>
            <a:r>
              <a:rPr lang="ru-RU" i="1" dirty="0" smtClean="0">
                <a:solidFill>
                  <a:schemeClr val="tx1"/>
                </a:solidFill>
              </a:rPr>
              <a:t>других</a:t>
            </a:r>
            <a:r>
              <a:rPr lang="ru-RU" dirty="0" smtClean="0">
                <a:solidFill>
                  <a:schemeClr val="tx1"/>
                </a:solidFill>
              </a:rPr>
              <a:t>: установка </a:t>
            </a:r>
            <a:r>
              <a:rPr lang="ru-RU" dirty="0">
                <a:solidFill>
                  <a:schemeClr val="tx1"/>
                </a:solidFill>
              </a:rPr>
              <a:t>на поиск и освоение нового в различных ситуациях, где могут быть интересная информация, полезные знания, новый </a:t>
            </a:r>
            <a:r>
              <a:rPr lang="ru-RU" dirty="0" smtClean="0">
                <a:solidFill>
                  <a:schemeClr val="tx1"/>
                </a:solidFill>
              </a:rPr>
              <a:t>опыт; управление </a:t>
            </a:r>
            <a:r>
              <a:rPr lang="ru-RU" dirty="0">
                <a:solidFill>
                  <a:schemeClr val="tx1"/>
                </a:solidFill>
              </a:rPr>
              <a:t>своими мотивационными установками 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DF37179-30C9-47D5-A54B-F5E5766F65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/>
        </p:blipFill>
        <p:spPr>
          <a:xfrm>
            <a:off x="8812924" y="241707"/>
            <a:ext cx="1934548" cy="1652597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89F80000-B4CA-44C9-9BD3-0DED70B898F8}"/>
              </a:ext>
            </a:extLst>
          </p:cNvPr>
          <p:cNvSpPr txBox="1">
            <a:spLocks/>
          </p:cNvSpPr>
          <p:nvPr/>
        </p:nvSpPr>
        <p:spPr>
          <a:xfrm>
            <a:off x="493984" y="170207"/>
            <a:ext cx="7047187" cy="7605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solidFill>
                  <a:srgbClr val="C00000"/>
                </a:solidFill>
                <a:latin typeface="+mn-lt"/>
              </a:rPr>
              <a:t>ЧТО ДЕЛАТЬ?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8363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F80000-B4CA-44C9-9BD3-0DED70B89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03" y="1068004"/>
            <a:ext cx="8860221" cy="622683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>
                    <a:lumMod val="85000"/>
                  </a:schemeClr>
                </a:solidFill>
              </a:rPr>
              <a:t>Инструменты профессионального саморазвития:</a:t>
            </a:r>
            <a:br>
              <a:rPr lang="ru-RU" sz="3200" dirty="0">
                <a:solidFill>
                  <a:schemeClr val="tx1">
                    <a:lumMod val="85000"/>
                  </a:schemeClr>
                </a:solidFill>
              </a:rPr>
            </a:br>
            <a:endParaRPr lang="ru-RU" sz="3200" dirty="0">
              <a:solidFill>
                <a:schemeClr val="tx1">
                  <a:lumMod val="85000"/>
                </a:schemeClr>
              </a:solidFill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1" y="2218143"/>
            <a:ext cx="10499834" cy="44191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4. </a:t>
            </a:r>
            <a:r>
              <a:rPr lang="ru-RU" i="1" dirty="0">
                <a:solidFill>
                  <a:schemeClr val="tx1"/>
                </a:solidFill>
              </a:rPr>
              <a:t>Учимся рефлексии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Важно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Рефлексия </a:t>
            </a:r>
            <a:r>
              <a:rPr lang="ru-RU" dirty="0">
                <a:solidFill>
                  <a:schemeClr val="tx1"/>
                </a:solidFill>
              </a:rPr>
              <a:t>возникает у человека как результат определенного уровня развития мышления и самосознания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Результаты рефлексии позволяют точнее оценивать свое поведение и принимать более правильные решения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Чем большее содержание деятельности личности охватывается рефлексией, тем выше эффект ее развития.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DF37179-30C9-47D5-A54B-F5E5766F65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/>
        </p:blipFill>
        <p:spPr>
          <a:xfrm>
            <a:off x="8812924" y="241707"/>
            <a:ext cx="1934548" cy="1652597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89F80000-B4CA-44C9-9BD3-0DED70B898F8}"/>
              </a:ext>
            </a:extLst>
          </p:cNvPr>
          <p:cNvSpPr txBox="1">
            <a:spLocks/>
          </p:cNvSpPr>
          <p:nvPr/>
        </p:nvSpPr>
        <p:spPr>
          <a:xfrm>
            <a:off x="493984" y="170207"/>
            <a:ext cx="7047187" cy="7605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solidFill>
                  <a:srgbClr val="C00000"/>
                </a:solidFill>
                <a:latin typeface="+mn-lt"/>
              </a:rPr>
              <a:t>ЧТО ДЕЛАТЬ?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2277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A342B6-92C8-4F2C-9F6D-B8ACADD08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198180"/>
            <a:ext cx="7681529" cy="2758965"/>
          </a:xfrm>
        </p:spPr>
        <p:txBody>
          <a:bodyPr>
            <a:normAutofit fontScale="90000"/>
          </a:bodyPr>
          <a:lstStyle/>
          <a:p>
            <a:pPr indent="361950" algn="just">
              <a:tabLst>
                <a:tab pos="361950" algn="l"/>
              </a:tabLst>
            </a:pPr>
            <a:r>
              <a:rPr lang="ru-RU" sz="2000" dirty="0">
                <a:solidFill>
                  <a:schemeClr val="tx1"/>
                </a:solidFill>
              </a:rPr>
              <a:t>Однажды Мария, молодая и амбициозная женщина, решила сменить свою карьеру. Она работала в офисе, но всегда мечтала стать профессиональным поваром. Мария решила пройти обучение в известном ресторане и получить опыт работы на </a:t>
            </a:r>
            <a:r>
              <a:rPr lang="ru-RU" sz="2000" dirty="0" smtClean="0">
                <a:solidFill>
                  <a:schemeClr val="tx1"/>
                </a:solidFill>
              </a:rPr>
              <a:t>кухне.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	</a:t>
            </a:r>
            <a:r>
              <a:rPr lang="ru-RU" sz="2000" dirty="0" smtClean="0">
                <a:solidFill>
                  <a:schemeClr val="tx1"/>
                </a:solidFill>
              </a:rPr>
              <a:t>Она </a:t>
            </a:r>
            <a:r>
              <a:rPr lang="ru-RU" sz="2000" dirty="0">
                <a:solidFill>
                  <a:schemeClr val="tx1"/>
                </a:solidFill>
              </a:rPr>
              <a:t>была рада новому вызову и настроена на успех. Но уже на раннем этапе стажировки Мария столкнулась с проблемой – она была очень неуверенной и часто делала ошибки. Она чувствовала, что не соответствует ожиданиям и возникало сомнение в своих способностях.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	Мария </a:t>
            </a:r>
            <a:r>
              <a:rPr lang="ru-RU" sz="2000" dirty="0">
                <a:solidFill>
                  <a:schemeClr val="tx1"/>
                </a:solidFill>
              </a:rPr>
              <a:t>была в отчаяние, думала просто бросить все и вернуться для привычной работы в офисе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89F80000-B4CA-44C9-9BD3-0DED70B898F8}"/>
              </a:ext>
            </a:extLst>
          </p:cNvPr>
          <p:cNvSpPr txBox="1">
            <a:spLocks/>
          </p:cNvSpPr>
          <p:nvPr/>
        </p:nvSpPr>
        <p:spPr>
          <a:xfrm>
            <a:off x="819807" y="365126"/>
            <a:ext cx="6873765" cy="8330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chemeClr val="tx1">
                    <a:lumMod val="85000"/>
                  </a:schemeClr>
                </a:solidFill>
              </a:rPr>
              <a:t>Кейс</a:t>
            </a:r>
            <a:endParaRPr lang="ru-RU" sz="3600" b="1" dirty="0">
              <a:solidFill>
                <a:schemeClr val="tx1">
                  <a:lumMod val="85000"/>
                </a:schemeClr>
              </a:solidFill>
              <a:latin typeface="+mn-lt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89F80000-B4CA-44C9-9BD3-0DED70B898F8}"/>
              </a:ext>
            </a:extLst>
          </p:cNvPr>
          <p:cNvSpPr txBox="1">
            <a:spLocks/>
          </p:cNvSpPr>
          <p:nvPr/>
        </p:nvSpPr>
        <p:spPr>
          <a:xfrm>
            <a:off x="2238703" y="4190892"/>
            <a:ext cx="6999889" cy="16581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i="1" dirty="0">
                <a:solidFill>
                  <a:schemeClr val="tx1"/>
                </a:solidFill>
              </a:rPr>
              <a:t>Как бы вы справились с подобной ситуацией?</a:t>
            </a:r>
          </a:p>
          <a:p>
            <a:r>
              <a:rPr lang="ru-RU" sz="2000" i="1" dirty="0">
                <a:solidFill>
                  <a:schemeClr val="tx1"/>
                </a:solidFill>
              </a:rPr>
              <a:t>Какие мысли и эмоции возникают у вас в таких ситуациях?</a:t>
            </a:r>
          </a:p>
          <a:p>
            <a:r>
              <a:rPr lang="ru-RU" sz="2000" i="1" dirty="0">
                <a:solidFill>
                  <a:schemeClr val="tx1"/>
                </a:solidFill>
              </a:rPr>
              <a:t>Какие действия выбрали бы вы?</a:t>
            </a:r>
          </a:p>
          <a:p>
            <a:r>
              <a:rPr lang="ru-RU" sz="2000" i="1" dirty="0">
                <a:solidFill>
                  <a:schemeClr val="tx1"/>
                </a:solidFill>
              </a:rPr>
              <a:t>Есть ли что-то, что вы бы сделали по-другому?</a:t>
            </a:r>
          </a:p>
          <a:p>
            <a:r>
              <a:rPr lang="ru-RU" sz="2000" i="1" dirty="0">
                <a:solidFill>
                  <a:schemeClr val="tx1"/>
                </a:solidFill>
              </a:rPr>
              <a:t>Какие уроки вы извлекли из этой истории</a:t>
            </a:r>
            <a:r>
              <a:rPr lang="ru-RU" sz="2000" i="1" dirty="0" smtClean="0">
                <a:solidFill>
                  <a:schemeClr val="tx1"/>
                </a:solidFill>
              </a:rPr>
              <a:t>?</a:t>
            </a:r>
            <a:endParaRPr lang="ru-RU" sz="2000" b="1" i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780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F80000-B4CA-44C9-9BD3-0DED70B89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385" y="365125"/>
            <a:ext cx="7047187" cy="1325563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>
                    <a:lumMod val="85000"/>
                  </a:schemeClr>
                </a:solidFill>
              </a:rPr>
              <a:t>Приемы развития </a:t>
            </a:r>
            <a:r>
              <a:rPr lang="ru-RU" sz="2800" dirty="0">
                <a:solidFill>
                  <a:schemeClr val="tx1">
                    <a:lumMod val="85000"/>
                  </a:schemeClr>
                </a:solidFill>
              </a:rPr>
              <a:t>способностей к рефлексии</a:t>
            </a:r>
            <a:endParaRPr lang="ru-RU" sz="2800" dirty="0">
              <a:solidFill>
                <a:schemeClr val="tx1">
                  <a:lumMod val="85000"/>
                </a:schemeClr>
              </a:solidFill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83779" y="2081048"/>
            <a:ext cx="10673256" cy="4382813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6400" b="1" i="1" dirty="0" smtClean="0">
                <a:solidFill>
                  <a:schemeClr val="tx1"/>
                </a:solidFill>
              </a:rPr>
              <a:t>Осознавайте </a:t>
            </a:r>
            <a:r>
              <a:rPr lang="ru-RU" sz="6400" b="1" i="1" dirty="0">
                <a:solidFill>
                  <a:schemeClr val="tx1"/>
                </a:solidFill>
              </a:rPr>
              <a:t>свои мысли и эмоции</a:t>
            </a:r>
            <a:r>
              <a:rPr lang="ru-RU" sz="6400" dirty="0">
                <a:solidFill>
                  <a:schemeClr val="tx1"/>
                </a:solidFill>
              </a:rPr>
              <a:t>: Постарайтесь активно следить за своими мыслями, чувствами и реакциями на различные ситуации. Самонаблюдение поможет вам лучше понять, как вы взаимодействуете с окружающим миром и внутренними процессами.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6400" b="1" i="1" dirty="0" smtClean="0">
                <a:solidFill>
                  <a:schemeClr val="tx1"/>
                </a:solidFill>
              </a:rPr>
              <a:t>Ведите </a:t>
            </a:r>
            <a:r>
              <a:rPr lang="ru-RU" sz="6400" b="1" i="1" dirty="0">
                <a:solidFill>
                  <a:schemeClr val="tx1"/>
                </a:solidFill>
              </a:rPr>
              <a:t>дневник или журнал</a:t>
            </a:r>
            <a:r>
              <a:rPr lang="ru-RU" sz="6400" dirty="0">
                <a:solidFill>
                  <a:schemeClr val="tx1"/>
                </a:solidFill>
              </a:rPr>
              <a:t>: Записывайте свои мысли, рефлексии и наблюдения в течение дня. Это поможет вам более глубоко осознать происходящее в вашей жизни и выработать более объективное понимание своих мыслей и действий.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6400" b="1" i="1" dirty="0" smtClean="0">
                <a:solidFill>
                  <a:schemeClr val="tx1"/>
                </a:solidFill>
              </a:rPr>
              <a:t>Практикуйте </a:t>
            </a:r>
            <a:r>
              <a:rPr lang="ru-RU" sz="6400" b="1" i="1" dirty="0">
                <a:solidFill>
                  <a:schemeClr val="tx1"/>
                </a:solidFill>
              </a:rPr>
              <a:t>медитацию</a:t>
            </a:r>
            <a:r>
              <a:rPr lang="ru-RU" sz="6400" dirty="0">
                <a:solidFill>
                  <a:schemeClr val="tx1"/>
                </a:solidFill>
              </a:rPr>
              <a:t>: Регулярная медитативная практика помогает укрепить осознанность и способность к рефлексии. Попробуйте различные формы медитации, такие как фокусировка на дыхании или сканирование тела, чтобы развить более глубокое внимание к текущему моменту.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6400" b="1" i="1" dirty="0" smtClean="0">
                <a:solidFill>
                  <a:schemeClr val="tx1"/>
                </a:solidFill>
              </a:rPr>
              <a:t>Задавайте </a:t>
            </a:r>
            <a:r>
              <a:rPr lang="ru-RU" sz="6400" b="1" i="1" dirty="0">
                <a:solidFill>
                  <a:schemeClr val="tx1"/>
                </a:solidFill>
              </a:rPr>
              <a:t>себе вопросы</a:t>
            </a:r>
            <a:r>
              <a:rPr lang="ru-RU" sz="6400" dirty="0">
                <a:solidFill>
                  <a:schemeClr val="tx1"/>
                </a:solidFill>
              </a:rPr>
              <a:t>: Поставьте перед собой ряд вопросов, чтобы проводить рефлексию над своими действиями и решениями. Например, "Что я могу извлечь из этого опыта?", "Какие уроки я могу усвоить?", "Какие альтернативы могли бы быть вариантами?" и т.д.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6400" dirty="0" smtClean="0">
                <a:solidFill>
                  <a:schemeClr val="tx1"/>
                </a:solidFill>
              </a:rPr>
              <a:t> </a:t>
            </a:r>
            <a:r>
              <a:rPr lang="ru-RU" sz="6400" b="1" i="1" dirty="0">
                <a:solidFill>
                  <a:schemeClr val="tx1"/>
                </a:solidFill>
              </a:rPr>
              <a:t>Общайтесь с другими</a:t>
            </a:r>
            <a:r>
              <a:rPr lang="ru-RU" sz="6400" dirty="0">
                <a:solidFill>
                  <a:schemeClr val="tx1"/>
                </a:solidFill>
              </a:rPr>
              <a:t>: Обсуждайте свои мысли, идеи и опыт с надежными друзьями или соучастниками. Получая обратную связь и различные точки зрения, вы расширяете свое понимание ситуаций и можете лучше осознавать свои собственные мысли и убеждения.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6400" dirty="0" smtClean="0">
                <a:solidFill>
                  <a:schemeClr val="tx1"/>
                </a:solidFill>
              </a:rPr>
              <a:t> </a:t>
            </a:r>
            <a:r>
              <a:rPr lang="ru-RU" sz="6400" b="1" i="1" dirty="0">
                <a:solidFill>
                  <a:schemeClr val="tx1"/>
                </a:solidFill>
              </a:rPr>
              <a:t>Читайте книги и статьи на тему развития личности</a:t>
            </a:r>
            <a:r>
              <a:rPr lang="ru-RU" sz="6400" dirty="0">
                <a:solidFill>
                  <a:schemeClr val="tx1"/>
                </a:solidFill>
              </a:rPr>
              <a:t>: Множество авторов и исследователей занимается темой рефлексии и саморазвития. Чтение таких материалов может помочь вам получить новые идеи и методы для развития способностей к рефлексии.</a:t>
            </a:r>
          </a:p>
          <a:p>
            <a:pPr marL="0" indent="0">
              <a:buNone/>
            </a:pPr>
            <a:r>
              <a:rPr lang="ru-RU" sz="6400" b="1" dirty="0" smtClean="0">
                <a:solidFill>
                  <a:srgbClr val="FF0000"/>
                </a:solidFill>
              </a:rPr>
              <a:t>Важно</a:t>
            </a:r>
            <a:r>
              <a:rPr lang="ru-RU" sz="6400" dirty="0" smtClean="0">
                <a:solidFill>
                  <a:schemeClr val="tx1"/>
                </a:solidFill>
              </a:rPr>
              <a:t> </a:t>
            </a:r>
            <a:r>
              <a:rPr lang="ru-RU" sz="6400" dirty="0">
                <a:solidFill>
                  <a:schemeClr val="tx1"/>
                </a:solidFill>
              </a:rPr>
              <a:t>понимать, что развитие способностей к рефлексии — это практика, требующая времени и усилий. Будьте терпеливы с собой и стремитесь к систематическому развитию этого навыка в повседневной жизни.</a:t>
            </a:r>
          </a:p>
          <a:p>
            <a:pPr marL="0" indent="0">
              <a:buNone/>
            </a:pPr>
            <a:endParaRPr lang="ru-RU" sz="6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DF37179-30C9-47D5-A54B-F5E5766F65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8860221" y="241707"/>
            <a:ext cx="1887251" cy="161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354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F80000-B4CA-44C9-9BD3-0DED70B89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03" y="1068004"/>
            <a:ext cx="8860221" cy="622683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>
                    <a:lumMod val="85000"/>
                  </a:schemeClr>
                </a:solidFill>
              </a:rPr>
              <a:t>Инструменты профессионального саморазвития:</a:t>
            </a:r>
            <a:br>
              <a:rPr lang="ru-RU" sz="3200" dirty="0">
                <a:solidFill>
                  <a:schemeClr val="tx1">
                    <a:lumMod val="85000"/>
                  </a:schemeClr>
                </a:solidFill>
              </a:rPr>
            </a:br>
            <a:endParaRPr lang="ru-RU" sz="3200" dirty="0">
              <a:solidFill>
                <a:schemeClr val="tx1">
                  <a:lumMod val="85000"/>
                </a:schemeClr>
              </a:solidFill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1" y="2218143"/>
            <a:ext cx="10074165" cy="44191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4. </a:t>
            </a:r>
            <a:r>
              <a:rPr lang="ru-RU" i="1" dirty="0" smtClean="0">
                <a:solidFill>
                  <a:schemeClr val="tx1"/>
                </a:solidFill>
              </a:rPr>
              <a:t>Развиваем критическое мышление</a:t>
            </a:r>
            <a:endParaRPr lang="ru-RU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Важно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Критическое </a:t>
            </a:r>
            <a:r>
              <a:rPr lang="ru-RU" sz="2400" dirty="0">
                <a:solidFill>
                  <a:schemeClr val="tx1"/>
                </a:solidFill>
              </a:rPr>
              <a:t>мышление отличается от обычного мышления тем, что оно активно и осознанно, ориентировано на анализ и оценку информации, различение фактов от мнений, логическое рассуждение, преодоление предвзятости и развитие критических критериев оценки. Эти элементы делают критическое мышление более тщательным, аналитичным и обоснованным процессом мышления.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Развитие </a:t>
            </a:r>
            <a:r>
              <a:rPr lang="ru-RU" sz="2400" dirty="0">
                <a:solidFill>
                  <a:schemeClr val="tx1"/>
                </a:solidFill>
              </a:rPr>
              <a:t>критического мышления имеет множество преимуществ, которые помогают людям принимать более обоснованные решения, развивать креативность и инновации, быть объективными и самостоятельными мыслителями, а также анализировать информацию в повседневной жизни.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DF37179-30C9-47D5-A54B-F5E5766F65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/>
        </p:blipFill>
        <p:spPr>
          <a:xfrm>
            <a:off x="8812924" y="241707"/>
            <a:ext cx="1934548" cy="1652597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89F80000-B4CA-44C9-9BD3-0DED70B898F8}"/>
              </a:ext>
            </a:extLst>
          </p:cNvPr>
          <p:cNvSpPr txBox="1">
            <a:spLocks/>
          </p:cNvSpPr>
          <p:nvPr/>
        </p:nvSpPr>
        <p:spPr>
          <a:xfrm>
            <a:off x="493984" y="170207"/>
            <a:ext cx="7047187" cy="7605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solidFill>
                  <a:srgbClr val="C00000"/>
                </a:solidFill>
                <a:latin typeface="+mn-lt"/>
              </a:rPr>
              <a:t>ЧТО ДЕЛАТЬ?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6915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A342B6-92C8-4F2C-9F6D-B8ACADD08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198181"/>
            <a:ext cx="7681529" cy="2443654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</a:rPr>
              <a:t>Сергей работает менеджером в компании, которая занимается разработкой программного обеспечения. Компания заключила контракт на создание нового приложения для мобильных устройств. Сергею было поручено управление процессом разработки и координация работы команды разработчиков.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В начале проекта, все шло хорошо, и команда работала эффективно. Но через несколько недель разработка приложения начала замедляться, возникали проблемы с качеством и несоответствием требованиям заказчика. Сергей осознал, что ситуация требует немедленного решения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89F80000-B4CA-44C9-9BD3-0DED70B898F8}"/>
              </a:ext>
            </a:extLst>
          </p:cNvPr>
          <p:cNvSpPr txBox="1">
            <a:spLocks/>
          </p:cNvSpPr>
          <p:nvPr/>
        </p:nvSpPr>
        <p:spPr>
          <a:xfrm>
            <a:off x="819807" y="365126"/>
            <a:ext cx="6873765" cy="8330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chemeClr val="tx1">
                    <a:lumMod val="85000"/>
                  </a:schemeClr>
                </a:solidFill>
              </a:rPr>
              <a:t>Кейс</a:t>
            </a:r>
            <a:endParaRPr lang="ru-RU" sz="3600" b="1" dirty="0">
              <a:solidFill>
                <a:schemeClr val="tx1">
                  <a:lumMod val="85000"/>
                </a:schemeClr>
              </a:solidFill>
              <a:latin typeface="+mn-lt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89F80000-B4CA-44C9-9BD3-0DED70B898F8}"/>
              </a:ext>
            </a:extLst>
          </p:cNvPr>
          <p:cNvSpPr txBox="1">
            <a:spLocks/>
          </p:cNvSpPr>
          <p:nvPr/>
        </p:nvSpPr>
        <p:spPr>
          <a:xfrm>
            <a:off x="2238703" y="3815256"/>
            <a:ext cx="6999889" cy="20337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75488" y="4094682"/>
            <a:ext cx="64743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Что на месте Сергея вы бы осознали и что бы сделали?</a:t>
            </a:r>
          </a:p>
          <a:p>
            <a:r>
              <a:rPr lang="ru-RU" i="1" dirty="0"/>
              <a:t>Что </a:t>
            </a:r>
            <a:r>
              <a:rPr lang="ru-RU" i="1" dirty="0" smtClean="0"/>
              <a:t>делать </a:t>
            </a:r>
            <a:r>
              <a:rPr lang="ru-RU" i="1" dirty="0"/>
              <a:t>для поиска решения?</a:t>
            </a:r>
          </a:p>
          <a:p>
            <a:r>
              <a:rPr lang="ru-RU" i="1" dirty="0"/>
              <a:t>Как оценить возможные варианты решения проблемы? </a:t>
            </a:r>
            <a:endParaRPr lang="ru-RU" i="1" dirty="0" smtClean="0"/>
          </a:p>
          <a:p>
            <a:r>
              <a:rPr lang="ru-RU" i="1" dirty="0" smtClean="0"/>
              <a:t>На </a:t>
            </a:r>
            <a:r>
              <a:rPr lang="ru-RU" i="1" dirty="0"/>
              <a:t>чем основываться?</a:t>
            </a:r>
          </a:p>
          <a:p>
            <a:r>
              <a:rPr lang="ru-RU" i="1" dirty="0"/>
              <a:t>Какие шаги предпринять для реализации плана действий?</a:t>
            </a:r>
          </a:p>
          <a:p>
            <a:r>
              <a:rPr lang="ru-RU" i="1" dirty="0"/>
              <a:t>Что надо делать, чтобы контролировать ситуацию? </a:t>
            </a:r>
          </a:p>
        </p:txBody>
      </p:sp>
    </p:spTree>
    <p:extLst>
      <p:ext uri="{BB962C8B-B14F-4D97-AF65-F5344CB8AC3E}">
        <p14:creationId xmlns:p14="http://schemas.microsoft.com/office/powerpoint/2010/main" val="180779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F80000-B4CA-44C9-9BD3-0DED70B89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385" y="365125"/>
            <a:ext cx="7047187" cy="1325563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>
                    <a:lumMod val="85000"/>
                  </a:schemeClr>
                </a:solidFill>
              </a:rPr>
              <a:t>Приемы развития критического мышления</a:t>
            </a:r>
            <a:r>
              <a:rPr lang="ru-RU" sz="2800" i="1" dirty="0">
                <a:solidFill>
                  <a:schemeClr val="tx1"/>
                </a:solidFill>
              </a:rPr>
              <a:t/>
            </a:r>
            <a:br>
              <a:rPr lang="ru-RU" sz="2800" i="1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>
                  <a:lumMod val="85000"/>
                </a:schemeClr>
              </a:solidFill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20718" y="2002221"/>
            <a:ext cx="11004330" cy="4855779"/>
          </a:xfrm>
        </p:spPr>
        <p:txBody>
          <a:bodyPr>
            <a:normAutofit fontScale="25000" lnSpcReduction="20000"/>
          </a:bodyPr>
          <a:lstStyle/>
          <a:p>
            <a:pPr marL="268288" indent="-268288">
              <a:buFont typeface="+mj-lt"/>
              <a:buAutoNum type="arabicPeriod"/>
            </a:pPr>
            <a:r>
              <a:rPr lang="ru-RU" sz="5600" b="1" i="1" dirty="0" smtClean="0">
                <a:solidFill>
                  <a:schemeClr val="tx1"/>
                </a:solidFill>
              </a:rPr>
              <a:t>Задавайте </a:t>
            </a:r>
            <a:r>
              <a:rPr lang="ru-RU" sz="5600" b="1" i="1" dirty="0">
                <a:solidFill>
                  <a:schemeClr val="tx1"/>
                </a:solidFill>
              </a:rPr>
              <a:t>вопросы</a:t>
            </a:r>
            <a:r>
              <a:rPr lang="ru-RU" sz="5600" dirty="0">
                <a:solidFill>
                  <a:schemeClr val="tx1"/>
                </a:solidFill>
              </a:rPr>
              <a:t>: Важной частью критического мышления является умение задавать вопросы и искать аргументы. Развивайте привычку задавать вопросы к информации, которую вы получаете. Используйте вопросы типа "Почему?", "Как?", "Где это было доказано?" и прочие, чтобы глубже понять ситуацию и логически анализировать факты и утверждения.</a:t>
            </a:r>
          </a:p>
          <a:p>
            <a:pPr marL="268288" indent="-268288">
              <a:buFont typeface="+mj-lt"/>
              <a:buAutoNum type="arabicPeriod"/>
            </a:pPr>
            <a:r>
              <a:rPr lang="ru-RU" sz="5600" b="1" i="1" dirty="0" smtClean="0">
                <a:solidFill>
                  <a:schemeClr val="tx1"/>
                </a:solidFill>
              </a:rPr>
              <a:t>Исследуйте </a:t>
            </a:r>
            <a:r>
              <a:rPr lang="ru-RU" sz="5600" b="1" i="1" dirty="0">
                <a:solidFill>
                  <a:schemeClr val="tx1"/>
                </a:solidFill>
              </a:rPr>
              <a:t>различные точки зрения</a:t>
            </a:r>
            <a:r>
              <a:rPr lang="ru-RU" sz="5600" dirty="0">
                <a:solidFill>
                  <a:schemeClr val="tx1"/>
                </a:solidFill>
              </a:rPr>
              <a:t>: Чтобы развивать критическое мышление, важно расширять свою перспективу. Изучайте различные источники информации, слушайте и уважайте мнения идеи, которые отличаются от ваших собственных. Это помогает развить аналитические навыки, понимание контекста и способность оценивать доводы сторон.</a:t>
            </a:r>
          </a:p>
          <a:p>
            <a:pPr marL="268288" indent="-268288">
              <a:buFont typeface="+mj-lt"/>
              <a:buAutoNum type="arabicPeriod"/>
            </a:pPr>
            <a:r>
              <a:rPr lang="ru-RU" sz="5600" b="1" i="1" dirty="0" smtClean="0">
                <a:solidFill>
                  <a:schemeClr val="tx1"/>
                </a:solidFill>
              </a:rPr>
              <a:t>Анализируйте </a:t>
            </a:r>
            <a:r>
              <a:rPr lang="ru-RU" sz="5600" b="1" i="1" dirty="0">
                <a:solidFill>
                  <a:schemeClr val="tx1"/>
                </a:solidFill>
              </a:rPr>
              <a:t>доказательства</a:t>
            </a:r>
            <a:r>
              <a:rPr lang="ru-RU" sz="5600" dirty="0">
                <a:solidFill>
                  <a:schemeClr val="tx1"/>
                </a:solidFill>
              </a:rPr>
              <a:t>: Умение оценивать доказательства и информацию является ключевым для критического мышления. При анализе доводов, фактов или статистики проверьте их достоверность и надежность. Используйте приемы логического рассуждения, такие как дедукция, индукция и аналогия, чтобы оценивать аргументацию.</a:t>
            </a:r>
          </a:p>
          <a:p>
            <a:pPr marL="268288" indent="-268288">
              <a:buFont typeface="+mj-lt"/>
              <a:buAutoNum type="arabicPeriod"/>
            </a:pPr>
            <a:r>
              <a:rPr lang="ru-RU" sz="5600" b="1" i="1" dirty="0" smtClean="0">
                <a:solidFill>
                  <a:schemeClr val="tx1"/>
                </a:solidFill>
              </a:rPr>
              <a:t>Разрабатывайте </a:t>
            </a:r>
            <a:r>
              <a:rPr lang="ru-RU" sz="5600" b="1" i="1" dirty="0">
                <a:solidFill>
                  <a:schemeClr val="tx1"/>
                </a:solidFill>
              </a:rPr>
              <a:t>свои аргументы</a:t>
            </a:r>
            <a:r>
              <a:rPr lang="ru-RU" sz="5600" dirty="0">
                <a:solidFill>
                  <a:schemeClr val="tx1"/>
                </a:solidFill>
              </a:rPr>
              <a:t>: Критическое мышление также включает умение формулировать собственные аргументы и анализировать их логическую структуру. Разработка навыков дебатирования и письменного выражения поможет развить способность ясно выражать свои мысли и убедительно аргументировать свою точку зрения.</a:t>
            </a:r>
          </a:p>
          <a:p>
            <a:pPr marL="268288" indent="-268288">
              <a:buFont typeface="+mj-lt"/>
              <a:buAutoNum type="arabicPeriod"/>
            </a:pPr>
            <a:r>
              <a:rPr lang="ru-RU" sz="5600" b="1" i="1" dirty="0" smtClean="0">
                <a:solidFill>
                  <a:schemeClr val="tx1"/>
                </a:solidFill>
              </a:rPr>
              <a:t>Изучайте </a:t>
            </a:r>
            <a:r>
              <a:rPr lang="ru-RU" sz="5600" b="1" i="1" dirty="0">
                <a:solidFill>
                  <a:schemeClr val="tx1"/>
                </a:solidFill>
              </a:rPr>
              <a:t>критическую литературу</a:t>
            </a:r>
            <a:r>
              <a:rPr lang="ru-RU" sz="5600" dirty="0">
                <a:solidFill>
                  <a:schemeClr val="tx1"/>
                </a:solidFill>
              </a:rPr>
              <a:t>: Обратитесь к книгам и статьям о критическом мышлении. Изучение работ понимание основных концепций и методов анализа поможет развить критические навыки и перспективу.</a:t>
            </a:r>
          </a:p>
          <a:p>
            <a:pPr marL="268288" indent="-268288">
              <a:buFont typeface="+mj-lt"/>
              <a:buAutoNum type="arabicPeriod"/>
            </a:pPr>
            <a:r>
              <a:rPr lang="ru-RU" sz="5600" b="1" i="1" dirty="0" smtClean="0">
                <a:solidFill>
                  <a:schemeClr val="tx1"/>
                </a:solidFill>
              </a:rPr>
              <a:t>Делайте </a:t>
            </a:r>
            <a:r>
              <a:rPr lang="ru-RU" sz="5600" b="1" i="1" dirty="0">
                <a:solidFill>
                  <a:schemeClr val="tx1"/>
                </a:solidFill>
              </a:rPr>
              <a:t>упражнения</a:t>
            </a:r>
            <a:r>
              <a:rPr lang="ru-RU" sz="5600" dirty="0">
                <a:solidFill>
                  <a:schemeClr val="tx1"/>
                </a:solidFill>
              </a:rPr>
              <a:t>: Практика - ключ к развитию критического мышления. Решайте задачи, головоломки и участвуйте в дискуссиях с другими людьми. Участие в образовательных курсах или группах, посвященных развитию критического мышления, также может быть полезным.</a:t>
            </a:r>
          </a:p>
          <a:p>
            <a:pPr marL="268288" indent="-268288">
              <a:buFont typeface="+mj-lt"/>
              <a:buAutoNum type="arabicPeriod"/>
            </a:pPr>
            <a:r>
              <a:rPr lang="ru-RU" sz="5600" b="1" i="1" dirty="0" smtClean="0">
                <a:solidFill>
                  <a:schemeClr val="tx1"/>
                </a:solidFill>
              </a:rPr>
              <a:t>Продолжайте </a:t>
            </a:r>
            <a:r>
              <a:rPr lang="ru-RU" sz="5600" b="1" i="1" dirty="0">
                <a:solidFill>
                  <a:schemeClr val="tx1"/>
                </a:solidFill>
              </a:rPr>
              <a:t>учиться</a:t>
            </a:r>
            <a:r>
              <a:rPr lang="ru-RU" sz="5600" dirty="0">
                <a:solidFill>
                  <a:schemeClr val="tx1"/>
                </a:solidFill>
              </a:rPr>
              <a:t>: Критическое мышление - это навык, который можно постоянно развивать и совершенствовать. Продолжайте учиться и заниматься самообразованием, чтобы обновлять свои знания и </a:t>
            </a:r>
            <a:r>
              <a:rPr lang="ru-RU" sz="5600" dirty="0" smtClean="0">
                <a:solidFill>
                  <a:schemeClr val="tx1"/>
                </a:solidFill>
              </a:rPr>
              <a:t>навыки.</a:t>
            </a:r>
          </a:p>
          <a:p>
            <a:pPr marL="0" indent="0">
              <a:buNone/>
            </a:pPr>
            <a:r>
              <a:rPr lang="ru-RU" sz="5600" b="1" dirty="0" smtClean="0">
                <a:solidFill>
                  <a:srgbClr val="FF0000"/>
                </a:solidFill>
              </a:rPr>
              <a:t>Важно</a:t>
            </a:r>
            <a:r>
              <a:rPr lang="ru-RU" sz="5600" dirty="0" smtClean="0">
                <a:solidFill>
                  <a:schemeClr val="tx1"/>
                </a:solidFill>
              </a:rPr>
              <a:t> </a:t>
            </a:r>
            <a:r>
              <a:rPr lang="ru-RU" sz="5600" dirty="0">
                <a:solidFill>
                  <a:schemeClr val="tx1"/>
                </a:solidFill>
              </a:rPr>
              <a:t>помнить, что развитие критического мышления требует времени и практики. Будьте терпеливыми и последовательными, и вы постепенно станете более аналитичным мыслителем.</a:t>
            </a:r>
          </a:p>
          <a:p>
            <a:pPr marL="0" indent="0">
              <a:buNone/>
            </a:pPr>
            <a:endParaRPr lang="ru-RU" sz="6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DF37179-30C9-47D5-A54B-F5E5766F65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9049407" y="241708"/>
            <a:ext cx="1698065" cy="145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50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F80000-B4CA-44C9-9BD3-0DED70B89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7819697" cy="1325563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>
                    <a:lumMod val="85000"/>
                  </a:schemeClr>
                </a:solidFill>
              </a:rPr>
              <a:t>Пройдите диагностику  и выявите  свой уровень </a:t>
            </a:r>
            <a:r>
              <a:rPr lang="ru-RU" sz="28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интеллектуальной готовности п </a:t>
            </a:r>
            <a:r>
              <a:rPr lang="ru-RU" sz="2800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экспертной деятельности</a:t>
            </a:r>
            <a:endParaRPr lang="ru-RU" sz="28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46841" y="2128345"/>
            <a:ext cx="10610193" cy="4150217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6400" b="1" i="1" dirty="0" smtClean="0">
                <a:solidFill>
                  <a:schemeClr val="tx1"/>
                </a:solidFill>
              </a:rPr>
              <a:t> </a:t>
            </a:r>
            <a:r>
              <a:rPr lang="ru-RU" sz="6400" i="1" dirty="0">
                <a:solidFill>
                  <a:schemeClr val="tx1"/>
                </a:solidFill>
              </a:rPr>
              <a:t>Тест1 </a:t>
            </a:r>
            <a:r>
              <a:rPr lang="ru-RU" sz="6400" i="1" dirty="0" smtClean="0">
                <a:solidFill>
                  <a:schemeClr val="tx1"/>
                </a:solidFill>
              </a:rPr>
              <a:t>Рефлексия </a:t>
            </a:r>
            <a:r>
              <a:rPr lang="ru-RU" sz="6400" dirty="0" smtClean="0">
                <a:solidFill>
                  <a:schemeClr val="tx1"/>
                </a:solidFill>
              </a:rPr>
              <a:t>https</a:t>
            </a:r>
            <a:r>
              <a:rPr lang="ru-RU" sz="6400" dirty="0">
                <a:solidFill>
                  <a:schemeClr val="tx1"/>
                </a:solidFill>
              </a:rPr>
              <a:t>://docs.google.com/forms/d/e/1FAIpQLSftsWa1G2fZmvgRvUuxjmwcj33mfyi5RPViKwQzgIv_5gdrZA/viewform?usp=sf_link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6400" i="1" dirty="0" smtClean="0">
                <a:solidFill>
                  <a:schemeClr val="tx1"/>
                </a:solidFill>
              </a:rPr>
              <a:t>Тест2 Рефлексия </a:t>
            </a:r>
            <a:r>
              <a:rPr lang="ru-RU" sz="6400" dirty="0" smtClean="0">
                <a:solidFill>
                  <a:schemeClr val="tx1"/>
                </a:solidFill>
              </a:rPr>
              <a:t>https</a:t>
            </a:r>
            <a:r>
              <a:rPr lang="ru-RU" sz="6400" dirty="0">
                <a:solidFill>
                  <a:schemeClr val="tx1"/>
                </a:solidFill>
              </a:rPr>
              <a:t>://docs.google.com/forms/d/e/1FAIpQLSfR3YzwqLADdPfcH5A5ByAAEagozh4rX0skSj22j7TMK4W03w/viewform?usp=sf_link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6400" i="1" dirty="0" smtClean="0">
                <a:solidFill>
                  <a:schemeClr val="tx1"/>
                </a:solidFill>
              </a:rPr>
              <a:t>Тест3 Рефлексия </a:t>
            </a:r>
            <a:r>
              <a:rPr lang="ru-RU" sz="6400" dirty="0" smtClean="0">
                <a:solidFill>
                  <a:schemeClr val="tx1"/>
                </a:solidFill>
              </a:rPr>
              <a:t>https</a:t>
            </a:r>
            <a:r>
              <a:rPr lang="ru-RU" sz="6400" dirty="0">
                <a:solidFill>
                  <a:schemeClr val="tx1"/>
                </a:solidFill>
              </a:rPr>
              <a:t>://docs.google.com/forms/d/e/1FAIpQLSeECFm-Pyw_3g8tJyCyiJCg162lwU1iIQIe0-3b6bL9kcOMCw/viewform?usp=sf_link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6400" i="1" dirty="0" smtClean="0">
                <a:solidFill>
                  <a:schemeClr val="tx1"/>
                </a:solidFill>
              </a:rPr>
              <a:t>Тест Критическое мышление </a:t>
            </a:r>
            <a:r>
              <a:rPr lang="ru-RU" sz="6400" dirty="0" smtClean="0">
                <a:solidFill>
                  <a:schemeClr val="tx1"/>
                </a:solidFill>
              </a:rPr>
              <a:t>https</a:t>
            </a:r>
            <a:r>
              <a:rPr lang="ru-RU" sz="6400" dirty="0">
                <a:solidFill>
                  <a:schemeClr val="tx1"/>
                </a:solidFill>
              </a:rPr>
              <a:t>://docs.google.com/forms/d/e/1FAIpQLSfC4JKWczdYk8isEoSj1ghK2DIdAT4Hhg8OE8aAqyDrO1G07A/viewform?usp=sf_link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6400" i="1" dirty="0" smtClean="0">
                <a:solidFill>
                  <a:schemeClr val="tx1"/>
                </a:solidFill>
              </a:rPr>
              <a:t>Тест Интеллект  </a:t>
            </a:r>
            <a:r>
              <a:rPr lang="ru-RU" sz="6400" dirty="0" smtClean="0">
                <a:solidFill>
                  <a:schemeClr val="tx1"/>
                </a:solidFill>
              </a:rPr>
              <a:t>https</a:t>
            </a:r>
            <a:r>
              <a:rPr lang="ru-RU" sz="6400" dirty="0">
                <a:solidFill>
                  <a:schemeClr val="tx1"/>
                </a:solidFill>
              </a:rPr>
              <a:t>://docs.google.com/forms/d/e/1FAIpQLSeTpoLYdEc0p3UMFUHIRJUN0oV9kkTe0RawNZSCjtE-ZPTW-A/viewform?usp=sf_link</a:t>
            </a:r>
            <a:endParaRPr lang="ru-RU" sz="6400" dirty="0">
              <a:solidFill>
                <a:schemeClr val="tx1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DF37179-30C9-47D5-A54B-F5E5766F65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8891752" y="241708"/>
            <a:ext cx="1855720" cy="1585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86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A342B6-92C8-4F2C-9F6D-B8ACADD08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588" y="1671145"/>
            <a:ext cx="8643226" cy="1182414"/>
          </a:xfrm>
        </p:spPr>
        <p:txBody>
          <a:bodyPr>
            <a:normAutofit fontScale="90000"/>
          </a:bodyPr>
          <a:lstStyle/>
          <a:p>
            <a:r>
              <a:rPr lang="ru-RU" sz="6000" b="1" i="1" dirty="0" smtClean="0">
                <a:solidFill>
                  <a:schemeClr val="tx1"/>
                </a:solidFill>
              </a:rPr>
              <a:t>Благодарю за </a:t>
            </a:r>
            <a:r>
              <a:rPr lang="ru-RU" sz="6000" b="1" i="1" dirty="0" smtClean="0">
                <a:solidFill>
                  <a:schemeClr val="tx1"/>
                </a:solidFill>
              </a:rPr>
              <a:t>внимание</a:t>
            </a:r>
            <a:br>
              <a:rPr lang="ru-RU" sz="6000" b="1" i="1" dirty="0" smtClean="0">
                <a:solidFill>
                  <a:schemeClr val="tx1"/>
                </a:solidFill>
              </a:rPr>
            </a:br>
            <a:r>
              <a:rPr lang="ru-RU" sz="6000" b="1" i="1" dirty="0" smtClean="0">
                <a:solidFill>
                  <a:schemeClr val="tx1"/>
                </a:solidFill>
              </a:rPr>
              <a:t/>
            </a:r>
            <a:br>
              <a:rPr lang="ru-RU" sz="6000" b="1" i="1" dirty="0" smtClean="0">
                <a:solidFill>
                  <a:schemeClr val="tx1"/>
                </a:solidFill>
              </a:rPr>
            </a:br>
            <a:endParaRPr lang="ru-RU" sz="3100" dirty="0">
              <a:solidFill>
                <a:schemeClr val="tx1"/>
              </a:solidFill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89F80000-B4CA-44C9-9BD3-0DED70B898F8}"/>
              </a:ext>
            </a:extLst>
          </p:cNvPr>
          <p:cNvSpPr txBox="1">
            <a:spLocks/>
          </p:cNvSpPr>
          <p:nvPr/>
        </p:nvSpPr>
        <p:spPr>
          <a:xfrm>
            <a:off x="504497" y="2477705"/>
            <a:ext cx="781969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solidFill>
                  <a:schemeClr val="tx1"/>
                </a:solidFill>
              </a:rPr>
              <a:t>Объясните, почему я сегодня выбрала синий фон слайда?</a:t>
            </a:r>
            <a:endParaRPr lang="ru-RU" sz="2800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25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1492" y="495794"/>
            <a:ext cx="8186026" cy="718152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>
                    <a:lumMod val="85000"/>
                  </a:schemeClr>
                </a:solidFill>
              </a:rPr>
              <a:t>Формула образовательной компетентности</a:t>
            </a:r>
            <a:r>
              <a:rPr lang="ru-RU" sz="3200" b="1" dirty="0" smtClean="0">
                <a:solidFill>
                  <a:schemeClr val="tx1">
                    <a:lumMod val="85000"/>
                  </a:schemeClr>
                </a:solidFill>
              </a:rPr>
              <a:t>:</a:t>
            </a:r>
            <a:endParaRPr lang="ru-RU" sz="3200" b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3022" y="2853559"/>
            <a:ext cx="8170261" cy="77251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КОМПЕТЕНТНОСТЬ = ЗНАЮ + УМЕЮ + ДЕЛАЮ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24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F80000-B4CA-44C9-9BD3-0DED70B89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717" y="365125"/>
            <a:ext cx="7977352" cy="1325563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>
                    <a:lumMod val="85000"/>
                  </a:schemeClr>
                </a:solidFill>
              </a:rPr>
              <a:t>Профстандарт</a:t>
            </a:r>
            <a:r>
              <a:rPr lang="ru-RU" sz="2000" dirty="0" smtClean="0">
                <a:solidFill>
                  <a:schemeClr val="tx1">
                    <a:lumMod val="85000"/>
                  </a:schemeClr>
                </a:solidFill>
              </a:rPr>
              <a:t>: педагог-психолог (</a:t>
            </a:r>
            <a:r>
              <a:rPr lang="ru-RU" sz="2000" dirty="0">
                <a:solidFill>
                  <a:schemeClr val="tx1">
                    <a:lumMod val="85000"/>
                  </a:schemeClr>
                </a:solidFill>
              </a:rPr>
              <a:t>психолог в сфере образования</a:t>
            </a:r>
            <a:r>
              <a:rPr lang="ru-RU" sz="2000" dirty="0" smtClean="0">
                <a:solidFill>
                  <a:schemeClr val="tx1">
                    <a:lumMod val="85000"/>
                  </a:schemeClr>
                </a:solidFill>
              </a:rPr>
              <a:t>)</a:t>
            </a:r>
            <a:br>
              <a:rPr lang="ru-RU" sz="2000" dirty="0" smtClean="0">
                <a:solidFill>
                  <a:schemeClr val="tx1">
                    <a:lumMod val="85000"/>
                  </a:schemeClr>
                </a:solidFill>
              </a:rPr>
            </a:br>
            <a:r>
              <a:rPr lang="ru-RU" sz="2000" i="1" dirty="0" smtClean="0">
                <a:solidFill>
                  <a:schemeClr val="tx1">
                    <a:lumMod val="85000"/>
                  </a:schemeClr>
                </a:solidFill>
              </a:rPr>
              <a:t>Трудовая функция: </a:t>
            </a:r>
            <a:r>
              <a:rPr lang="ru-RU" sz="2000" b="0" i="1" dirty="0">
                <a:solidFill>
                  <a:schemeClr val="tx1">
                    <a:lumMod val="85000"/>
                  </a:schemeClr>
                </a:solidFill>
              </a:rPr>
              <a:t>Психологическая экспертиза (оценка) комфортности и безопасности образовательной среды образовательных организаций</a:t>
            </a:r>
            <a:endParaRPr lang="ru-RU" sz="2000" dirty="0">
              <a:solidFill>
                <a:schemeClr val="tx1">
                  <a:lumMod val="8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928793"/>
              </p:ext>
            </p:extLst>
          </p:nvPr>
        </p:nvGraphicFramePr>
        <p:xfrm>
          <a:off x="197714" y="1887068"/>
          <a:ext cx="10549758" cy="424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1748"/>
                <a:gridCol w="519801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Необходимые умения</a:t>
                      </a:r>
                      <a:endParaRPr lang="ru-RU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Необходимые  знания</a:t>
                      </a:r>
                      <a:endParaRPr lang="ru-RU" b="1" i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Владеть приемами работы с педагогами и преподавателями по организации эффективных учебных взаимодействий с обучающимися и обучающихся между собой</a:t>
                      </a:r>
                      <a:endParaRPr lang="ru-RU" sz="1400" b="0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Методы психолого-педагогической диагностики, используемые в мониторинге оценки качества результатов и содержания образовательного процесса</a:t>
                      </a:r>
                      <a:endParaRPr lang="ru-RU" sz="1400" b="0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Владеть приемами повышения психолого-педагогической компетентности родителей (законных представителей), педагогов, преподавателей и администрации образовательной организации</a:t>
                      </a:r>
                      <a:endParaRPr lang="ru-RU" sz="1400" b="0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Процедуры и методы интерпретации и представления результатов психолого-педагогического обследования</a:t>
                      </a:r>
                      <a:endParaRPr lang="ru-RU" sz="1400" b="0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Участвовать в поиске путей совершенствования образовательного процесса совместно с педагогическим коллективом</a:t>
                      </a:r>
                      <a:endParaRPr lang="ru-RU" sz="1400" b="0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Психологические методы оценки параметров образовательной среды, в том числе комфортности и психологической безопасности образовательной среды</a:t>
                      </a:r>
                      <a:endParaRPr lang="ru-RU" sz="1400" b="0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Разрабатывать и реализовывать программы психологического сопровождения инновационных процессов в образовательной организации, в том числе программы поддержки объединений обучающихся и ученического самоуправления</a:t>
                      </a:r>
                      <a:endParaRPr lang="ru-RU" sz="1400" b="0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История и теория проектирования образовательных систем. Теории и методы педагогической психологии, история и теории организации образовательного процесса</a:t>
                      </a:r>
                      <a:endParaRPr lang="ru-RU" sz="1400" b="0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Владеть методами психологической оценки параметров образовательной среды, в том числе ее безопасности и комфортности, и образовательных технологий</a:t>
                      </a:r>
                      <a:endParaRPr lang="ru-RU" sz="1400" b="0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Нормативные правовые акты, касающиеся организации и осуществления профессиональной деятельности</a:t>
                      </a:r>
                      <a:endParaRPr lang="ru-RU" sz="1400" b="0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DF37179-30C9-47D5-A54B-F5E5766F65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9002110" y="241708"/>
            <a:ext cx="1745362" cy="1490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19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1492" y="495794"/>
            <a:ext cx="8186026" cy="1333006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1">
                    <a:lumMod val="85000"/>
                  </a:schemeClr>
                </a:solidFill>
              </a:rPr>
              <a:t>Формула образовательной </a:t>
            </a:r>
            <a:r>
              <a:rPr lang="ru-RU" sz="3200" b="1" dirty="0" smtClean="0">
                <a:solidFill>
                  <a:schemeClr val="tx1">
                    <a:lumMod val="85000"/>
                  </a:schemeClr>
                </a:solidFill>
              </a:rPr>
              <a:t>компетентности и ее </a:t>
            </a:r>
            <a:r>
              <a:rPr lang="ru-RU" sz="3200" b="1" u="sng" dirty="0" smtClean="0">
                <a:solidFill>
                  <a:schemeClr val="tx1">
                    <a:lumMod val="85000"/>
                  </a:schemeClr>
                </a:solidFill>
              </a:rPr>
              <a:t>связь </a:t>
            </a:r>
            <a:r>
              <a:rPr lang="ru-RU" sz="3200" b="1" u="sng" dirty="0">
                <a:solidFill>
                  <a:schemeClr val="tx1">
                    <a:lumMod val="85000"/>
                  </a:schemeClr>
                </a:solidFill>
              </a:rPr>
              <a:t>с реальной практической потребностью</a:t>
            </a:r>
            <a:endParaRPr lang="ru-RU" sz="3200" b="1" u="sng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6842" y="2853559"/>
            <a:ext cx="8623738" cy="121394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КОМПЕТЕНТНОСТЬ = </a:t>
            </a:r>
          </a:p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Я </a:t>
            </a:r>
            <a:r>
              <a:rPr lang="ru-RU" sz="3200" dirty="0">
                <a:solidFill>
                  <a:schemeClr val="tx1"/>
                </a:solidFill>
              </a:rPr>
              <a:t>должен + Я знаю + Я могу + Я </a:t>
            </a:r>
            <a:r>
              <a:rPr lang="ru-RU" sz="3200" dirty="0" smtClean="0">
                <a:solidFill>
                  <a:schemeClr val="tx1"/>
                </a:solidFill>
              </a:rPr>
              <a:t>делаю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0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F80000-B4CA-44C9-9BD3-0DED70B89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717" y="365125"/>
            <a:ext cx="7977352" cy="1325563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>
                    <a:lumMod val="85000"/>
                  </a:schemeClr>
                </a:solidFill>
              </a:rPr>
              <a:t>Профстандарт</a:t>
            </a:r>
            <a:r>
              <a:rPr lang="ru-RU" sz="2000" dirty="0" smtClean="0">
                <a:solidFill>
                  <a:schemeClr val="tx1">
                    <a:lumMod val="85000"/>
                  </a:schemeClr>
                </a:solidFill>
              </a:rPr>
              <a:t>: педагог-психолог (</a:t>
            </a:r>
            <a:r>
              <a:rPr lang="ru-RU" sz="2000" dirty="0">
                <a:solidFill>
                  <a:schemeClr val="tx1">
                    <a:lumMod val="85000"/>
                  </a:schemeClr>
                </a:solidFill>
              </a:rPr>
              <a:t>психолог в сфере образования</a:t>
            </a:r>
            <a:r>
              <a:rPr lang="ru-RU" sz="2000" dirty="0" smtClean="0">
                <a:solidFill>
                  <a:schemeClr val="tx1">
                    <a:lumMod val="85000"/>
                  </a:schemeClr>
                </a:solidFill>
              </a:rPr>
              <a:t>)</a:t>
            </a:r>
            <a:br>
              <a:rPr lang="ru-RU" sz="2000" dirty="0" smtClean="0">
                <a:solidFill>
                  <a:schemeClr val="tx1">
                    <a:lumMod val="85000"/>
                  </a:schemeClr>
                </a:solidFill>
              </a:rPr>
            </a:br>
            <a:r>
              <a:rPr lang="ru-RU" sz="2000" i="1" dirty="0" smtClean="0">
                <a:solidFill>
                  <a:schemeClr val="tx1">
                    <a:lumMod val="85000"/>
                  </a:schemeClr>
                </a:solidFill>
              </a:rPr>
              <a:t>Трудовая функция: </a:t>
            </a:r>
            <a:r>
              <a:rPr lang="ru-RU" sz="2000" b="0" i="1" dirty="0">
                <a:solidFill>
                  <a:schemeClr val="tx1">
                    <a:lumMod val="85000"/>
                  </a:schemeClr>
                </a:solidFill>
              </a:rPr>
              <a:t>Психологическая экспертиза (оценка) комфортности и безопасности образовательной среды образовательных организаций</a:t>
            </a:r>
            <a:endParaRPr lang="ru-RU" sz="2000" dirty="0">
              <a:solidFill>
                <a:schemeClr val="tx1">
                  <a:lumMod val="8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343125"/>
              </p:ext>
            </p:extLst>
          </p:nvPr>
        </p:nvGraphicFramePr>
        <p:xfrm>
          <a:off x="197713" y="1887068"/>
          <a:ext cx="11862907" cy="468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6013"/>
                <a:gridCol w="75468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Трудовые действия</a:t>
                      </a:r>
                      <a:endParaRPr lang="ru-RU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Некоторые необходимые компетенции для реализации функции ПЭ</a:t>
                      </a:r>
                      <a:endParaRPr lang="ru-RU" b="1" i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Психологический мониторинг и анализ эффективности использования методов и средств образовательной деятельности</a:t>
                      </a:r>
                      <a:endParaRPr lang="ru-RU" sz="1400" b="0" i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7625" marB="476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Способен разрабатывать программы мониторинга результатов образования обучающихся, разрабатывать и реализовывать программы преодоления трудностей в обучении</a:t>
                      </a:r>
                      <a:endParaRPr lang="ru-RU" sz="1400" b="0" i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Психологическая экспертиза программ ОО с целью определения степени безопасности и комфортности образовательной среды</a:t>
                      </a:r>
                      <a:endParaRPr lang="ru-RU" sz="1400" b="0" i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7625" marB="476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Способен проводить оценку образовательных результатов: метапредметных (совместно с педагогом) и личностных </a:t>
                      </a:r>
                      <a:endParaRPr lang="ru-RU" sz="1400" b="0" i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Консультирование педагогов при выборе образовательных технологий с учетом индивидуально-психологических особенностей и образовательных потребностей обучающихся</a:t>
                      </a:r>
                      <a:endParaRPr lang="ru-RU" sz="1400" b="0" i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7625" marB="476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Способен логически мыслить, анализировать, систематизировать, обобщать, критически осмысливать информацию, формулировать исследовательские задачи и выбирать пути их решения на основе культуры научного мышления</a:t>
                      </a:r>
                      <a:endParaRPr lang="ru-RU" sz="1400" b="0" i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Оказание психологической поддержки педагогам в проектной деятельности по совершенствованию образовательного процесса</a:t>
                      </a:r>
                      <a:endParaRPr lang="ru-RU" sz="1400" b="0" i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7625" marB="476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Способен осуществлять психологическую экспертизу нормативных актов в части охраны прав и законных интересов обучающихся </a:t>
                      </a:r>
                      <a:endParaRPr lang="ru-RU" sz="1400" b="0" i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Ведение профессиональной документации (планы работы, протоколы, журналы, психологические заключения и отчеты)</a:t>
                      </a:r>
                      <a:endParaRPr lang="ru-RU" sz="1400" b="0" i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7625" marB="476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Способен анализировать свои возможности, самосовершенствоваться, адаптироваться к меняющимся условиям профессиональной деятельности и изменяющимся социокультурным условиям, приобретать новые знания и умения, повышать свой интеллектуальный и общекультурный уровень, развивать социальные и профессиональные компетенции, изменять вид и характер своей профессиональной деятельности</a:t>
                      </a:r>
                      <a:endParaRPr lang="ru-RU" sz="1400" b="0" i="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DF37179-30C9-47D5-A54B-F5E5766F65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9002110" y="241708"/>
            <a:ext cx="1745362" cy="1490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595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F80000-B4CA-44C9-9BD3-0DED70B89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717" y="365125"/>
            <a:ext cx="7977352" cy="1325563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Функции и компоненты функциональной модели индивидуальной деятельности </a:t>
            </a:r>
            <a:r>
              <a:rPr lang="ru-RU" sz="2400" dirty="0" smtClean="0">
                <a:solidFill>
                  <a:schemeClr val="tx1">
                    <a:lumMod val="85000"/>
                  </a:schemeClr>
                </a:solidFill>
              </a:rPr>
              <a:t>психолога  как эксперта в 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сфере образования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7330713"/>
              </p:ext>
            </p:extLst>
          </p:nvPr>
        </p:nvGraphicFramePr>
        <p:xfrm>
          <a:off x="150418" y="2170847"/>
          <a:ext cx="10838148" cy="4189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243"/>
                <a:gridCol w="3913519"/>
                <a:gridCol w="521838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Автор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Функции психолого-педагогической экспертизы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Компоненты функциональной модели индивидуальной деятельности эксперта-психолога в сфере образования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Г.А. Мкртычян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Прогностическая, исследовательская, оценочная, нормативная, развивающая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Информационно-аналитический, рефлексивный, прогностический и коммуникативный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Е.В. Киселева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Проблемно-оценочная, развивающая,</a:t>
                      </a:r>
                      <a:r>
                        <a:rPr lang="ru-RU" sz="1600" spc="5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прогностическая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Д.А. Иванов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Феноменальный («смотрю»)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Идеальный («слушаю»)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План</a:t>
                      </a:r>
                      <a:r>
                        <a:rPr lang="ru-RU" sz="1600" spc="5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интерпретаций</a:t>
                      </a:r>
                      <a:r>
                        <a:rPr lang="ru-RU" sz="1600" spc="5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(«понимаю»)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Рефлексивный</a:t>
                      </a:r>
                      <a:r>
                        <a:rPr lang="ru-RU" sz="1600" spc="5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(«осознаю»)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О.А.</a:t>
                      </a:r>
                      <a:r>
                        <a:rPr lang="ru-RU" sz="1600" spc="-5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Белобрыкина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Исследовательская, диагностическая, оценочная, нормативная, информационно-контрольная, фактологическая, прогностическая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Ответственность, организаторские способности, исследовательски-аналитические способности, рефлексивные способности, творческие способности,</a:t>
                      </a:r>
                    </a:p>
                    <a:p>
                      <a:pPr marR="57086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17270" algn="l"/>
                        </a:tabLs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прогностические способности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лингвистические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коммуникативные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способности,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DF37179-30C9-47D5-A54B-F5E5766F65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9002110" y="241708"/>
            <a:ext cx="1745362" cy="1490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711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F80000-B4CA-44C9-9BD3-0DED70B89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385" y="677917"/>
            <a:ext cx="8056181" cy="662152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КОМПЕТЕНТНОСТЬ </a:t>
            </a:r>
            <a:r>
              <a:rPr lang="ru-RU" sz="2400" dirty="0" smtClean="0">
                <a:solidFill>
                  <a:schemeClr val="tx1">
                    <a:lumMod val="85000"/>
                  </a:schemeClr>
                </a:solidFill>
              </a:rPr>
              <a:t>=   Я 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должен + Я знаю + Я могу + Я делаю</a:t>
            </a:r>
            <a:br>
              <a:rPr lang="ru-RU" sz="2400" dirty="0">
                <a:solidFill>
                  <a:schemeClr val="tx1">
                    <a:lumMod val="85000"/>
                  </a:schemeClr>
                </a:solidFill>
              </a:rPr>
            </a:br>
            <a:endParaRPr lang="ru-RU" sz="2400" b="0" dirty="0">
              <a:solidFill>
                <a:schemeClr val="tx1">
                  <a:lumMod val="85000"/>
                </a:schemeClr>
              </a:solidFill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93683" y="2853559"/>
            <a:ext cx="10263351" cy="3425003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>
                <a:solidFill>
                  <a:schemeClr val="tx1"/>
                </a:solidFill>
              </a:rPr>
              <a:t>Что должен  педагог-психолог  согласно профстандарту? </a:t>
            </a:r>
            <a:endParaRPr lang="ru-RU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chemeClr val="tx1"/>
                </a:solidFill>
              </a:rPr>
              <a:t>Что </a:t>
            </a:r>
            <a:r>
              <a:rPr lang="ru-RU" i="1" dirty="0">
                <a:solidFill>
                  <a:schemeClr val="tx1"/>
                </a:solidFill>
              </a:rPr>
              <a:t>вы как психологи </a:t>
            </a:r>
            <a:r>
              <a:rPr lang="ru-RU" i="1" dirty="0" smtClean="0">
                <a:solidFill>
                  <a:schemeClr val="tx1"/>
                </a:solidFill>
              </a:rPr>
              <a:t>должны </a:t>
            </a:r>
            <a:r>
              <a:rPr lang="ru-RU" i="1" dirty="0">
                <a:solidFill>
                  <a:schemeClr val="tx1"/>
                </a:solidFill>
              </a:rPr>
              <a:t>сделать в рамках </a:t>
            </a:r>
            <a:r>
              <a:rPr lang="ru-RU" i="1" dirty="0" smtClean="0">
                <a:solidFill>
                  <a:schemeClr val="tx1"/>
                </a:solidFill>
              </a:rPr>
              <a:t>психологической экспертизы </a:t>
            </a:r>
            <a:r>
              <a:rPr lang="ru-RU" i="1" dirty="0">
                <a:solidFill>
                  <a:schemeClr val="tx1"/>
                </a:solidFill>
              </a:rPr>
              <a:t>(</a:t>
            </a:r>
            <a:r>
              <a:rPr lang="ru-RU" i="1" dirty="0" smtClean="0">
                <a:solidFill>
                  <a:schemeClr val="tx1"/>
                </a:solidFill>
              </a:rPr>
              <a:t>оценки) </a:t>
            </a:r>
            <a:r>
              <a:rPr lang="ru-RU" i="1" dirty="0">
                <a:solidFill>
                  <a:schemeClr val="tx1"/>
                </a:solidFill>
              </a:rPr>
              <a:t>комфортности и безопасности образовательной среды образовательных организаций</a:t>
            </a:r>
            <a:r>
              <a:rPr lang="ru-RU" i="1" dirty="0" smtClean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tx1"/>
                </a:solidFill>
              </a:rPr>
              <a:t>Обладаете ли вы должными компетенциями?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DF37179-30C9-47D5-A54B-F5E5766F65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8954814" y="241707"/>
            <a:ext cx="1792658" cy="153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24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F80000-B4CA-44C9-9BD3-0DED70B89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385" y="365125"/>
            <a:ext cx="7047187" cy="1325563"/>
          </a:xfrm>
        </p:spPr>
        <p:txBody>
          <a:bodyPr>
            <a:noAutofit/>
          </a:bodyPr>
          <a:lstStyle/>
          <a:p>
            <a:r>
              <a:rPr lang="ru-RU" sz="3600" b="0" dirty="0" smtClean="0">
                <a:solidFill>
                  <a:srgbClr val="FF0000"/>
                </a:solidFill>
                <a:latin typeface="+mn-lt"/>
              </a:rPr>
              <a:t>ВАЖНО!!! </a:t>
            </a:r>
            <a:r>
              <a:rPr lang="ru-RU" sz="2800" b="0" dirty="0" smtClean="0">
                <a:solidFill>
                  <a:schemeClr val="tx1">
                    <a:lumMod val="85000"/>
                  </a:schemeClr>
                </a:solidFill>
                <a:latin typeface="+mn-lt"/>
              </a:rPr>
              <a:t>Условия  </a:t>
            </a:r>
            <a:r>
              <a:rPr lang="ru-RU" sz="28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интеллектуальной готовность </a:t>
            </a:r>
            <a:r>
              <a:rPr lang="ru-RU" sz="2800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педагогов-психологов к экспертной деятельности</a:t>
            </a:r>
            <a:r>
              <a:rPr lang="ru-RU" sz="2800" b="0" dirty="0" smtClean="0">
                <a:solidFill>
                  <a:schemeClr val="tx1">
                    <a:lumMod val="85000"/>
                  </a:schemeClr>
                </a:solidFill>
                <a:latin typeface="+mn-lt"/>
              </a:rPr>
              <a:t> </a:t>
            </a:r>
            <a:endParaRPr lang="ru-RU" sz="2800" b="0" dirty="0">
              <a:solidFill>
                <a:schemeClr val="tx1">
                  <a:lumMod val="85000"/>
                </a:schemeClr>
              </a:solidFill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93683" y="2443855"/>
            <a:ext cx="10263351" cy="3834707"/>
          </a:xfrm>
        </p:spPr>
        <p:txBody>
          <a:bodyPr>
            <a:normAutofit/>
          </a:bodyPr>
          <a:lstStyle/>
          <a:p>
            <a:pPr marL="457200" lvl="3" indent="-457200">
              <a:buFont typeface="+mj-lt"/>
              <a:buAutoNum type="arabicParenR"/>
            </a:pPr>
            <a:r>
              <a:rPr lang="ru-RU" sz="2000" dirty="0">
                <a:solidFill>
                  <a:schemeClr val="tx1"/>
                </a:solidFill>
              </a:rPr>
              <a:t>если под </a:t>
            </a:r>
            <a:r>
              <a:rPr lang="ru-RU" sz="2800" dirty="0">
                <a:solidFill>
                  <a:schemeClr val="tx1"/>
                </a:solidFill>
              </a:rPr>
              <a:t>экспертной деятельностью в сфере образования </a:t>
            </a:r>
            <a:r>
              <a:rPr lang="ru-RU" sz="2000" dirty="0">
                <a:solidFill>
                  <a:schemeClr val="tx1"/>
                </a:solidFill>
              </a:rPr>
              <a:t>понимать психологическую экспертизу проводимую педагогом-психологом, способствующую решению стратегической задачи прогнозирования путей развития образовательного учреждения, направленную на предотвращение негативного влияния форм реализации и содержания образовательных программ, технологий (в том числе инновационных), методов и т.д. на развитие обучающихся, психологическое состояние субъектов образования;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>
                <a:solidFill>
                  <a:schemeClr val="tx1"/>
                </a:solidFill>
              </a:rPr>
              <a:t>если </a:t>
            </a:r>
            <a:r>
              <a:rPr lang="ru-RU" dirty="0" smtClean="0">
                <a:solidFill>
                  <a:schemeClr val="tx1"/>
                </a:solidFill>
              </a:rPr>
              <a:t>интеллектуальную </a:t>
            </a:r>
            <a:r>
              <a:rPr lang="ru-RU" dirty="0">
                <a:solidFill>
                  <a:schemeClr val="tx1"/>
                </a:solidFill>
              </a:rPr>
              <a:t>готовность </a:t>
            </a:r>
            <a:r>
              <a:rPr lang="ru-RU" sz="2000" dirty="0" smtClean="0">
                <a:solidFill>
                  <a:schemeClr val="tx1"/>
                </a:solidFill>
              </a:rPr>
              <a:t>педагогов-психологов </a:t>
            </a:r>
            <a:r>
              <a:rPr lang="ru-RU" sz="2000" dirty="0">
                <a:solidFill>
                  <a:schemeClr val="tx1"/>
                </a:solidFill>
              </a:rPr>
              <a:t>к экспертной деятельности рассматривать как интегральное качество личности, включающее в себя </a:t>
            </a:r>
            <a:r>
              <a:rPr lang="ru-RU" sz="2000" u="sng" dirty="0">
                <a:solidFill>
                  <a:schemeClr val="tx1"/>
                </a:solidFill>
              </a:rPr>
              <a:t>развитую рефлексию, аналитическое и критическое мышление</a:t>
            </a:r>
            <a:endParaRPr lang="ru-RU" sz="2000" u="sng" dirty="0">
              <a:solidFill>
                <a:schemeClr val="tx1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DF37179-30C9-47D5-A54B-F5E5766F65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/>
        </p:blipFill>
        <p:spPr>
          <a:xfrm>
            <a:off x="8923283" y="241708"/>
            <a:ext cx="1824189" cy="1558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96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F80000-B4CA-44C9-9BD3-0DED70B89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03" y="1068004"/>
            <a:ext cx="8860221" cy="622683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>
                    <a:lumMod val="85000"/>
                  </a:schemeClr>
                </a:solidFill>
              </a:rPr>
              <a:t>Инструменты профессионального саморазвития:</a:t>
            </a:r>
            <a:br>
              <a:rPr lang="ru-RU" sz="3200" dirty="0">
                <a:solidFill>
                  <a:schemeClr val="tx1">
                    <a:lumMod val="85000"/>
                  </a:schemeClr>
                </a:solidFill>
              </a:rPr>
            </a:br>
            <a:endParaRPr lang="ru-RU" sz="3200" dirty="0">
              <a:solidFill>
                <a:schemeClr val="tx1">
                  <a:lumMod val="85000"/>
                </a:schemeClr>
              </a:solidFill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1" y="2218143"/>
            <a:ext cx="10499834" cy="44191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514350" indent="-514350">
              <a:buAutoNum type="arabicPeriod"/>
            </a:pPr>
            <a:r>
              <a:rPr lang="ru-RU" i="1" dirty="0" smtClean="0">
                <a:solidFill>
                  <a:schemeClr val="tx1"/>
                </a:solidFill>
              </a:rPr>
              <a:t>Самоконтроль компетентности</a:t>
            </a:r>
            <a:r>
              <a:rPr lang="ru-RU" dirty="0" smtClean="0">
                <a:solidFill>
                  <a:schemeClr val="tx1"/>
                </a:solidFill>
              </a:rPr>
              <a:t>: тесты знаний, практические задачи, анализ </a:t>
            </a:r>
            <a:r>
              <a:rPr lang="ru-RU" dirty="0">
                <a:solidFill>
                  <a:schemeClr val="tx1"/>
                </a:solidFill>
              </a:rPr>
              <a:t>конкретных </a:t>
            </a:r>
            <a:r>
              <a:rPr lang="ru-RU" dirty="0" smtClean="0">
                <a:solidFill>
                  <a:schemeClr val="tx1"/>
                </a:solidFill>
              </a:rPr>
              <a:t>ситуаций, </a:t>
            </a:r>
            <a:r>
              <a:rPr lang="ru-RU" dirty="0">
                <a:solidFill>
                  <a:schemeClr val="tx1"/>
                </a:solidFill>
              </a:rPr>
              <a:t>специальных личностных тестов, анкет, самоанализа собственного поведения в значимых профессиональных </a:t>
            </a:r>
            <a:r>
              <a:rPr lang="ru-RU" dirty="0" smtClean="0">
                <a:solidFill>
                  <a:schemeClr val="tx1"/>
                </a:solidFill>
              </a:rPr>
              <a:t>ситуациях</a:t>
            </a:r>
          </a:p>
          <a:p>
            <a:pPr marL="514350" indent="-51435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ВАЖНО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не просто измерить какие-то качества, а определить, в чем наблюдается прогресс (положительная динамика), а в чем он отсутствует.</a:t>
            </a: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DF37179-30C9-47D5-A54B-F5E5766F65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/>
        </p:blipFill>
        <p:spPr>
          <a:xfrm>
            <a:off x="8812924" y="241707"/>
            <a:ext cx="1934548" cy="1652597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89F80000-B4CA-44C9-9BD3-0DED70B898F8}"/>
              </a:ext>
            </a:extLst>
          </p:cNvPr>
          <p:cNvSpPr txBox="1">
            <a:spLocks/>
          </p:cNvSpPr>
          <p:nvPr/>
        </p:nvSpPr>
        <p:spPr>
          <a:xfrm>
            <a:off x="493984" y="170207"/>
            <a:ext cx="7047187" cy="7605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solidFill>
                  <a:srgbClr val="C00000"/>
                </a:solidFill>
                <a:latin typeface="+mn-lt"/>
              </a:rPr>
              <a:t>ЧТО ДЕЛАТЬ?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2494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5">
      <a:dk1>
        <a:sysClr val="windowText" lastClr="000000"/>
      </a:dk1>
      <a:lt1>
        <a:sysClr val="window" lastClr="FFFFFF"/>
      </a:lt1>
      <a:dk2>
        <a:srgbClr val="212A46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</TotalTime>
  <Words>1778</Words>
  <Application>Microsoft Office PowerPoint</Application>
  <PresentationFormat>Произвольный</PresentationFormat>
  <Paragraphs>136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Интеллектуальная готовность педагогов-психологов к экспертной деятельности</vt:lpstr>
      <vt:lpstr>Формула образовательной компетентности:</vt:lpstr>
      <vt:lpstr>Профстандарт: педагог-психолог (психолог в сфере образования) Трудовая функция: Психологическая экспертиза (оценка) комфортности и безопасности образовательной среды образовательных организаций</vt:lpstr>
      <vt:lpstr>Формула образовательной компетентности и ее связь с реальной практической потребностью</vt:lpstr>
      <vt:lpstr>Профстандарт: педагог-психолог (психолог в сфере образования) Трудовая функция: Психологическая экспертиза (оценка) комфортности и безопасности образовательной среды образовательных организаций</vt:lpstr>
      <vt:lpstr>Функции и компоненты функциональной модели индивидуальной деятельности психолога  как эксперта в сфере образования</vt:lpstr>
      <vt:lpstr>КОМПЕТЕНТНОСТЬ =   Я должен + Я знаю + Я могу + Я делаю </vt:lpstr>
      <vt:lpstr>ВАЖНО!!! Условия  интеллектуальной готовность педагогов-психологов к экспертной деятельности </vt:lpstr>
      <vt:lpstr>Инструменты профессионального саморазвития: </vt:lpstr>
      <vt:lpstr>Инструменты профессионального саморазвития: </vt:lpstr>
      <vt:lpstr>Инструменты профессионального саморазвития: </vt:lpstr>
      <vt:lpstr>Инструменты профессионального саморазвития: </vt:lpstr>
      <vt:lpstr>Однажды Мария, молодая и амбициозная женщина, решила сменить свою карьеру. Она работала в офисе, но всегда мечтала стать профессиональным поваром. Мария решила пройти обучение в известном ресторане и получить опыт работы на кухне.   Она была рада новому вызову и настроена на успех. Но уже на раннем этапе стажировки Мария столкнулась с проблемой – она была очень неуверенной и часто делала ошибки. Она чувствовала, что не соответствует ожиданиям и возникало сомнение в своих способностях.  Мария была в отчаяние, думала просто бросить все и вернуться для привычной работы в офисе.</vt:lpstr>
      <vt:lpstr>Приемы развития способностей к рефлексии</vt:lpstr>
      <vt:lpstr>Инструменты профессионального саморазвития: </vt:lpstr>
      <vt:lpstr>Сергей работает менеджером в компании, которая занимается разработкой программного обеспечения. Компания заключила контракт на создание нового приложения для мобильных устройств. Сергею было поручено управление процессом разработки и координация работы команды разработчиков. В начале проекта, все шло хорошо, и команда работала эффективно. Но через несколько недель разработка приложения начала замедляться, возникали проблемы с качеством и несоответствием требованиям заказчика. Сергей осознал, что ситуация требует немедленного решения</vt:lpstr>
      <vt:lpstr>Приемы развития критического мышления </vt:lpstr>
      <vt:lpstr>Пройдите диагностику  и выявите  свой уровень интеллектуальной готовности п к экспертной деятельности</vt:lpstr>
      <vt:lpstr>Благодарю за внимание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Минимализм</dc:title>
  <dc:creator>User Obstinate</dc:creator>
  <cp:lastModifiedBy>Пользователь Windows</cp:lastModifiedBy>
  <cp:revision>69</cp:revision>
  <dcterms:created xsi:type="dcterms:W3CDTF">2021-05-04T06:37:33Z</dcterms:created>
  <dcterms:modified xsi:type="dcterms:W3CDTF">2023-08-23T18:55:52Z</dcterms:modified>
</cp:coreProperties>
</file>