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8" r:id="rId4"/>
    <p:sldId id="287" r:id="rId5"/>
    <p:sldId id="275" r:id="rId6"/>
    <p:sldId id="276" r:id="rId7"/>
    <p:sldId id="290" r:id="rId8"/>
    <p:sldId id="262" r:id="rId9"/>
    <p:sldId id="289" r:id="rId10"/>
    <p:sldId id="267" r:id="rId11"/>
    <p:sldId id="268" r:id="rId12"/>
    <p:sldId id="269" r:id="rId13"/>
    <p:sldId id="283" r:id="rId14"/>
    <p:sldId id="286" r:id="rId15"/>
    <p:sldId id="29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89CEBD-E44E-444A-A817-91742FEF9CC5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Татьяна Викторов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90863" y="1201416"/>
            <a:ext cx="6017999" cy="25156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953200" cy="504056"/>
          </a:xfrm>
        </p:spPr>
        <p:txBody>
          <a:bodyPr>
            <a:noAutofit/>
          </a:bodyPr>
          <a:lstStyle/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Лихопуд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Владимировна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центральной ПМПК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5808" y="11663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ГБУ «ЦЕНТР ДИАГНОСТИКИ И КОНСУЛЬТИРОВАНИЯ»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КРАСНОДАРСКОГО КРАЯ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789040"/>
            <a:ext cx="6999684" cy="188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психолого-медико-педагогических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со службами психолого-педагогического сопровождения образовательных организаций»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01284"/>
              </p:ext>
            </p:extLst>
          </p:nvPr>
        </p:nvGraphicFramePr>
        <p:xfrm>
          <a:off x="1435100" y="1447800"/>
          <a:ext cx="749935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детей с ОВЗ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программ ФГОС НОО обучающихся с ОВЗ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 дети</a:t>
                      </a: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1.1, 1.2, 1.3, 1.4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 дети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2.1, 2.2, 2.3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 дети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3.1, 3.2, 3.3, 3.4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 дети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4.1, 4.2, 4.3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тяжелыми нарушениями речи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5.1, 5.2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6.1, 6.2, 6.3, 6.4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задержкой психического развития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7.1, 7.2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РАС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8.1, 8.2, 8.3, 8.4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умственной отсталостью (интеллектуальными нарушениями)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образования обучающихся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умственной отсталостью  (интеллектуальными нарушениями) – варианты 1,2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26" marR="833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9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8088" y="606577"/>
            <a:ext cx="8100416" cy="5533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d5e67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280" y="476672"/>
            <a:ext cx="8054742" cy="5639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Направления работы по психолого-педагогическому сопровождению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(индивидуальная и групповая - скрининг)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(индивидуальное и групповое)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работа (индивидуальная и групповая)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(индивидуальная и групповая)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и образование: формирование психологической культуры, развитие психолого-педагогической компетентности учащихся, администрации образовательных организаций, педагогов, родителей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(образовательных и учебных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программ, проектов, пособий,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образовательной среды,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профессиональной деятельности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специалистов образовательных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организаций)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eti_mail_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53136"/>
            <a:ext cx="3254762" cy="203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Основные этапы процесса сопровождения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этап – осознание сути проблемы, ее носителей и потенциальных возможностей решения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этап – сбор необходимой информации о путях и способах решения проблемы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Консультативно-проективный этап – обсуждение со всеми заинтересованными лицами возможных вариантов решения проблемы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этап – достижение желаемого успеха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этап – период осмысления результатов деятельности службы сопровождения по решению проблемы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mp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860032"/>
            <a:ext cx="1872208" cy="1872208"/>
          </a:xfrm>
          <a:prstGeom prst="rect">
            <a:avLst/>
          </a:prstGeom>
        </p:spPr>
      </p:pic>
      <p:pic>
        <p:nvPicPr>
          <p:cNvPr id="5" name="Рисунок 4" descr="P1060521.jpg"/>
          <p:cNvPicPr>
            <a:picLocks noChangeAspect="1"/>
          </p:cNvPicPr>
          <p:nvPr/>
        </p:nvPicPr>
        <p:blipFill>
          <a:blip r:embed="rId3" cstate="print"/>
          <a:srcRect l="28034" b="9577"/>
          <a:stretch>
            <a:fillRect/>
          </a:stretch>
        </p:blipFill>
        <p:spPr>
          <a:xfrm>
            <a:off x="6516216" y="4869160"/>
            <a:ext cx="1979712" cy="1865581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выполнения рекомендаций ПМПК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40828"/>
              </p:ext>
            </p:extLst>
          </p:nvPr>
        </p:nvGraphicFramePr>
        <p:xfrm>
          <a:off x="1907703" y="1196751"/>
          <a:ext cx="6048673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200">
                  <a:extLst>
                    <a:ext uri="{9D8B030D-6E8A-4147-A177-3AD203B41FA5}">
                      <a16:colId xmlns:a16="http://schemas.microsoft.com/office/drawing/2014/main" val="1150426632"/>
                    </a:ext>
                  </a:extLst>
                </a:gridCol>
                <a:gridCol w="1699779">
                  <a:extLst>
                    <a:ext uri="{9D8B030D-6E8A-4147-A177-3AD203B41FA5}">
                      <a16:colId xmlns:a16="http://schemas.microsoft.com/office/drawing/2014/main" val="1260571726"/>
                    </a:ext>
                  </a:extLst>
                </a:gridCol>
                <a:gridCol w="1520589">
                  <a:extLst>
                    <a:ext uri="{9D8B030D-6E8A-4147-A177-3AD203B41FA5}">
                      <a16:colId xmlns:a16="http://schemas.microsoft.com/office/drawing/2014/main" val="4271010167"/>
                    </a:ext>
                  </a:extLst>
                </a:gridCol>
                <a:gridCol w="486105">
                  <a:extLst>
                    <a:ext uri="{9D8B030D-6E8A-4147-A177-3AD203B41FA5}">
                      <a16:colId xmlns:a16="http://schemas.microsoft.com/office/drawing/2014/main" val="2564750720"/>
                    </a:ext>
                  </a:extLst>
                </a:gridCol>
              </a:tblGrid>
              <a:tr h="9311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г. Краснодар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76100"/>
                  </a:ext>
                </a:extLst>
              </a:tr>
              <a:tr h="279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35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учителя-дефектолога, учителя-логопеда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313777"/>
                  </a:ext>
                </a:extLst>
              </a:tr>
              <a:tr h="279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11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39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учителя-дефектолога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8090365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46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970511"/>
                  </a:ext>
                </a:extLst>
              </a:tr>
              <a:tr h="372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18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учитель-логопед, учитель-дефектолог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8634203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22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34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учителя-дефектолога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304814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32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104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2753249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38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49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5673612"/>
                  </a:ext>
                </a:extLst>
              </a:tr>
              <a:tr h="279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41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688377"/>
                  </a:ext>
                </a:extLst>
              </a:tr>
              <a:tr h="372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42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55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в штатном расписании логопеда,дефектолога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5331410"/>
                  </a:ext>
                </a:extLst>
              </a:tr>
              <a:tr h="372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49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учителя-дефектолога, технических средств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985529"/>
                  </a:ext>
                </a:extLst>
              </a:tr>
              <a:tr h="93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50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119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условий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5305315"/>
                  </a:ext>
                </a:extLst>
              </a:tr>
              <a:tr h="93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51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55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вакансии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3062329"/>
                  </a:ext>
                </a:extLst>
              </a:tr>
              <a:tr h="93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53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вакансии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1410650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55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54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3503386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58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4283110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60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33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в штатном расписании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1022824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67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в штатном расписании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537747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71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9418960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75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6680986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лицей № 90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6345355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МБОУ СОШ № 98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43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665861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99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44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Нет логопеда, дефектолога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317377"/>
                  </a:ext>
                </a:extLst>
              </a:tr>
              <a:tr h="93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102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127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тьютора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8213504"/>
                  </a:ext>
                </a:extLst>
              </a:tr>
              <a:tr h="279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103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120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Вакансия дефектолога. тьютора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6294837"/>
                  </a:ext>
                </a:extLst>
              </a:tr>
              <a:tr h="279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МАОУ СОШ № 104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133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 указано в заключении ПМПК??????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04" marR="266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810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4" name="Содержимое 3" descr="240_F_81606862_tqY0PlT6WCoNf77PNKIhlgqoAEVnUtk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789040"/>
            <a:ext cx="7499350" cy="2482543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4" y="227687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Краснодар, ул. Железнодорожная,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2/1                                           тел: 992-66-74, 268-42-94                                                               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diagn.pmpk@bk.ru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cdik-center.ru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772004/slid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9180" r="2967" b="17837"/>
          <a:stretch/>
        </p:blipFill>
        <p:spPr bwMode="auto">
          <a:xfrm>
            <a:off x="251520" y="1249099"/>
            <a:ext cx="4146795" cy="23959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oipkro.kostroma.ru/BuyR/shush/SiteAssets/DocLib41/Forms/AllItems/%D0%A4%D0%93%D0%9E%D0%A1%20%D0%9D%D0%9E%D0%9E%20%D0%9E%D0%92%D0%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22129"/>
            <a:ext cx="4146795" cy="24359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381" y="260648"/>
            <a:ext cx="8218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 273-ФЗ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6404" y="1412776"/>
            <a:ext cx="3996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79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получения образования обучающимися с ограниченными возможностями здоровья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567417" y="1249099"/>
            <a:ext cx="1" cy="500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4479" y="4437112"/>
            <a:ext cx="4093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№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1598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19.12.2014г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У/О (ИН)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1599 от 19.12.2014г.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814718" y="3822129"/>
            <a:ext cx="38126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7638"/>
            <a:ext cx="33948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1417638"/>
            <a:ext cx="36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417637"/>
            <a:ext cx="3527232" cy="52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7637"/>
            <a:ext cx="3456384" cy="52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10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8000"/>
          </a:blip>
          <a:stretch>
            <a:fillRect/>
          </a:stretch>
        </p:blipFill>
        <p:spPr>
          <a:xfrm>
            <a:off x="1043608" y="644535"/>
            <a:ext cx="8100392" cy="5304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091" y="116632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ПМПК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908720"/>
            <a:ext cx="4720568" cy="57606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 fontAlgn="base"/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проведение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детей в возрасте от 0 до 18 лет в целях своевременного выявления особенностей в физическом и (или) психическом развитии и (или) отклонений в поведении детей;</a:t>
            </a:r>
          </a:p>
          <a:p>
            <a:pPr fontAlgn="base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подготовка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pPr fontAlgn="base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оказание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поведением;</a:t>
            </a:r>
          </a:p>
          <a:p>
            <a:pPr fontAlgn="base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оказание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учреждениям медико-социальной экспертизы содействия в разработке индивидуальной программы реабилитации ребенка-инвалида;</a:t>
            </a:r>
          </a:p>
          <a:p>
            <a:pPr fontAlgn="base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осуществление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данных о детях с ограниченными возможностями здоровья и (или)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поведением, проживающих на территории деятельности комиссии;</a:t>
            </a:r>
          </a:p>
          <a:p>
            <a:pPr fontAlgn="base"/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участие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информационно-просветительской работы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</a:p>
          <a:p>
            <a:pPr>
              <a:buNone/>
            </a:pP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c76029e05fdbe4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3429000"/>
            <a:ext cx="2780244" cy="2576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fontAlgn="base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комиссия, кроме установленных основных направлений деятельности, осуществляет:</a:t>
            </a:r>
          </a:p>
          <a:p>
            <a:pPr marL="82296" indent="0" fontAlgn="base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а)координацию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организационно-методическое обеспечение деятельности территориальных комиссий;</a:t>
            </a:r>
          </a:p>
          <a:p>
            <a:pPr marL="82296" indent="0" fontAlgn="base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б)проведение обследования детей по направлению территориальной комиссии, а также в случае обжалования родителями (законными представителями) детей заключения территориальной комиссии.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ДЕТЕЙ С ОВЗ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764704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(адаптированных) образовательных программ и методов обучения и воспитания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учебников, учебных пособий и дидактических материалов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специальных технических средств обучения коллективного и индивидуального пользования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предоставление услуг ассистента (помощника), оказывающего обучающимся необходимую техническую помощь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индивидуальных групповых и индивидуальных коррекционных занятий;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доступа в здания организаций, осуществляющих образовательную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другие условия, без которых невозможно или затруднено освоение образовательных программ обучающимися с ограниченными возможностями здоровья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07904" y="980728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Картинки по запросу колясоч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980728"/>
            <a:ext cx="2240832" cy="1801906"/>
          </a:xfrm>
          <a:prstGeom prst="rect">
            <a:avLst/>
          </a:prstGeom>
          <a:noFill/>
        </p:spPr>
      </p:pic>
      <p:sp>
        <p:nvSpPr>
          <p:cNvPr id="6150" name="AutoShape 6" descr="http://ru.stockfresh.com/thumbs/wavebreak_media/2323560_%D1%80%D0%B5%D0%B1%D0%B5%D0%BD%D0%BA%D0%B0-%D0%BA%D0%BE%D0%BB%D1%8F%D1%81%D0%BA%D0%B5-%D0%BC%D0%B5%D0%B4%D1%81%D0%B5%D1%81%D1%82%D1%80%D1%8B-%D0%B2%D1%80%D0%B0%D1%87-%D0%B4%D0%B5%D0%B2%D1%83%D1%88%D0%BA%D0%B8-%D1%83%D0%BB%D1%8B%D0%B1%D0%BA%D0%B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ru.stockfresh.com/thumbs/wavebreak_media/2323560_%D1%80%D0%B5%D0%B1%D0%B5%D0%BD%D0%BA%D0%B0-%D0%BA%D0%BE%D0%BB%D1%8F%D1%81%D0%BA%D0%B5-%D0%BC%D0%B5%D0%B4%D1%81%D0%B5%D1%81%D1%82%D1%80%D1%8B-%D0%B2%D1%80%D0%B0%D1%87-%D0%B4%D0%B5%D0%B2%D1%83%D1%88%D0%BA%D0%B8-%D1%83%D0%BB%D1%8B%D0%B1%D0%BA%D0%B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neinvalid.ru/wp-content/uploads/2013/04/016663315_3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2240833" cy="12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ak-prosto.com/images/e/7/yak-stati-tvorchoyu-osobististyu-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07" y="4585168"/>
            <a:ext cx="2236057" cy="13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Документы, необходимые для ПМПК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заявление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или согласие на проведение обследования ребенка в комиссии;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копию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или свидетельства о рождении ребенка (предоставляются с предъявлением оригинала или заверенной в установленном порядке копии);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направление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заключение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(заключения) психолого-медико-педагогического консилиума 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заключение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(заключения) комиссии о результатах ранее проведенного обследования ребенка (при наличии);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подробную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истории развития ребенка с заключениями врачей, наблюдающих ребенка в медицинской организации по месту жительства (регистрации);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характеристику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выданную образовательной организацией (для обучающихся образовательных организаций);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письменные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русскому (родному) языку,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математике;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самостоятельной продуктивной деятельности ребенка.</a:t>
            </a:r>
          </a:p>
          <a:p>
            <a:pPr fontAlgn="base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комиссия запрашивает у соответствующих органов и организаций или у родителей (законных представителей) дополнительную информацию о ребенке.</a:t>
            </a:r>
          </a:p>
          <a:p>
            <a:pPr marL="82296" indent="0" fontAlgn="base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Запись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обследования ребенка в комиссии осуществляется при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подаче документов родителями (законными представителями) при предъявлении в комиссию документа, удостоверяющих их личность, документы, подтверждающие полномочия по представлению интересов ребенка.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730</TotalTime>
  <Words>1098</Words>
  <Application>Microsoft Office PowerPoint</Application>
  <PresentationFormat>Экран (4:3)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ПМПК</vt:lpstr>
      <vt:lpstr>Презентация PowerPoint</vt:lpstr>
      <vt:lpstr>Презентация PowerPoint</vt:lpstr>
      <vt:lpstr>Документы, необходимые для ПМПК</vt:lpstr>
      <vt:lpstr>Варианты программ</vt:lpstr>
      <vt:lpstr>Презентация PowerPoint</vt:lpstr>
      <vt:lpstr>Презентация PowerPoint</vt:lpstr>
      <vt:lpstr>Направления работы по психолого-педагогическому сопровождению</vt:lpstr>
      <vt:lpstr>Основные этапы процесса сопровождения</vt:lpstr>
      <vt:lpstr>Мониторинг выполнения рекомендаций ПМПК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«Образовательные маршруты и специальные условия обучения детей с РАС»</dc:title>
  <dc:creator>Орг-мет-отдел-3</dc:creator>
  <cp:lastModifiedBy>Пользователь</cp:lastModifiedBy>
  <cp:revision>114</cp:revision>
  <dcterms:created xsi:type="dcterms:W3CDTF">2016-06-27T08:11:49Z</dcterms:created>
  <dcterms:modified xsi:type="dcterms:W3CDTF">2023-08-23T12:59:49Z</dcterms:modified>
</cp:coreProperties>
</file>