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9" r:id="rId4"/>
    <p:sldId id="270" r:id="rId5"/>
    <p:sldId id="259" r:id="rId6"/>
    <p:sldId id="271" r:id="rId7"/>
    <p:sldId id="260" r:id="rId8"/>
    <p:sldId id="262" r:id="rId9"/>
    <p:sldId id="267" r:id="rId10"/>
    <p:sldId id="264" r:id="rId11"/>
    <p:sldId id="265" r:id="rId12"/>
    <p:sldId id="272" r:id="rId13"/>
    <p:sldId id="266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4A6FD-2C3B-46BF-A240-77820DF08FB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4CB68A-2F0B-4B38-B98D-5BD679E83B87}">
      <dgm:prSet custT="1"/>
      <dgm:spPr/>
      <dgm:t>
        <a:bodyPr/>
        <a:lstStyle/>
        <a:p>
          <a:r>
            <a:rPr lang="ru-RU" sz="2000" dirty="0"/>
            <a:t>Организация специальных условий образовательной среды и деятельности обучающихся с нарушениями развития по освоению содержания образования на разных уровнях образования</a:t>
          </a:r>
        </a:p>
      </dgm:t>
    </dgm:pt>
    <dgm:pt modelId="{A59526E6-E15B-4E8F-85B6-8055ED3DEF56}" type="parTrans" cxnId="{E0B48270-1FB7-4D81-B6E6-FC6F8020C451}">
      <dgm:prSet/>
      <dgm:spPr/>
      <dgm:t>
        <a:bodyPr/>
        <a:lstStyle/>
        <a:p>
          <a:endParaRPr lang="ru-RU"/>
        </a:p>
      </dgm:t>
    </dgm:pt>
    <dgm:pt modelId="{E405C79C-E872-40B1-ADA0-DFF242C7C03C}" type="sibTrans" cxnId="{E0B48270-1FB7-4D81-B6E6-FC6F8020C451}">
      <dgm:prSet/>
      <dgm:spPr/>
      <dgm:t>
        <a:bodyPr/>
        <a:lstStyle/>
        <a:p>
          <a:endParaRPr lang="ru-RU"/>
        </a:p>
      </dgm:t>
    </dgm:pt>
    <dgm:pt modelId="{2095879E-EC5E-498D-899D-8C68F131CCD1}">
      <dgm:prSet custT="1"/>
      <dgm:spPr/>
      <dgm:t>
        <a:bodyPr/>
        <a:lstStyle/>
        <a:p>
          <a:r>
            <a:rPr lang="ru-RU" sz="2000" dirty="0"/>
            <a:t>Педагогическое сопровождение участников образовательных отношений по вопросам реализации особых образовательных потребностей обучающихся ,профилактики и коррекции нарушений развития</a:t>
          </a:r>
        </a:p>
      </dgm:t>
    </dgm:pt>
    <dgm:pt modelId="{99D62FE7-8BC2-4204-B289-EA3E743008AA}" type="parTrans" cxnId="{A1C8ED50-C7F2-40C3-8BA3-952559926EE3}">
      <dgm:prSet/>
      <dgm:spPr/>
      <dgm:t>
        <a:bodyPr/>
        <a:lstStyle/>
        <a:p>
          <a:endParaRPr lang="ru-RU"/>
        </a:p>
      </dgm:t>
    </dgm:pt>
    <dgm:pt modelId="{353B3B18-13E4-41E1-B8C5-7A5CD240A137}" type="sibTrans" cxnId="{A1C8ED50-C7F2-40C3-8BA3-952559926EE3}">
      <dgm:prSet/>
      <dgm:spPr/>
      <dgm:t>
        <a:bodyPr/>
        <a:lstStyle/>
        <a:p>
          <a:endParaRPr lang="ru-RU"/>
        </a:p>
      </dgm:t>
    </dgm:pt>
    <dgm:pt modelId="{8A060E0B-5BCB-4590-8F33-AD7C4B23BBD0}">
      <dgm:prSet custT="1"/>
      <dgm:spPr/>
      <dgm:t>
        <a:bodyPr/>
        <a:lstStyle/>
        <a:p>
          <a:r>
            <a:rPr lang="ru-RU" sz="2000" dirty="0"/>
            <a:t>Психолого-педагогическая (логопедическая) помощь обучающимся в их социальной адаптации и реабилитации</a:t>
          </a:r>
        </a:p>
      </dgm:t>
    </dgm:pt>
    <dgm:pt modelId="{716BCFD8-0963-4A37-BCA0-865FA682879C}" type="parTrans" cxnId="{A8CB36D6-6300-47B2-8D54-F13BD71DF57A}">
      <dgm:prSet/>
      <dgm:spPr/>
      <dgm:t>
        <a:bodyPr/>
        <a:lstStyle/>
        <a:p>
          <a:endParaRPr lang="ru-RU"/>
        </a:p>
      </dgm:t>
    </dgm:pt>
    <dgm:pt modelId="{E4830854-6182-43B5-9095-E6127D4F95F5}" type="sibTrans" cxnId="{A8CB36D6-6300-47B2-8D54-F13BD71DF57A}">
      <dgm:prSet/>
      <dgm:spPr/>
      <dgm:t>
        <a:bodyPr/>
        <a:lstStyle/>
        <a:p>
          <a:endParaRPr lang="ru-RU"/>
        </a:p>
      </dgm:t>
    </dgm:pt>
    <dgm:pt modelId="{671626B4-16DE-43F1-994A-3A38013BEDCB}" type="pres">
      <dgm:prSet presAssocID="{6744A6FD-2C3B-46BF-A240-77820DF08F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B49977-8F09-489D-A613-8A46AC46A177}" type="pres">
      <dgm:prSet presAssocID="{0E4CB68A-2F0B-4B38-B98D-5BD679E83B87}" presName="node" presStyleLbl="node1" presStyleIdx="0" presStyleCnt="3" custScaleX="123734" custScaleY="121686" custLinFactNeighborY="-4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E4CE0-1257-467C-8CBF-0DD8F37FF89E}" type="pres">
      <dgm:prSet presAssocID="{E405C79C-E872-40B1-ADA0-DFF242C7C03C}" presName="sibTrans" presStyleCnt="0"/>
      <dgm:spPr/>
    </dgm:pt>
    <dgm:pt modelId="{C5256BBC-4A08-4FF8-A0F3-995250DD24AC}" type="pres">
      <dgm:prSet presAssocID="{8A060E0B-5BCB-4590-8F33-AD7C4B23BBD0}" presName="node" presStyleLbl="node1" presStyleIdx="1" presStyleCnt="3" custScaleX="136349" custScaleY="121882" custLinFactNeighborX="2635" custLinFactNeighborY="-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AE1A7-0653-4020-A7AD-A19731D6DF86}" type="pres">
      <dgm:prSet presAssocID="{E4830854-6182-43B5-9095-E6127D4F95F5}" presName="sibTrans" presStyleCnt="0"/>
      <dgm:spPr/>
    </dgm:pt>
    <dgm:pt modelId="{5CB616DE-0BE9-448E-AA2D-7F667AA18B3D}" type="pres">
      <dgm:prSet presAssocID="{2095879E-EC5E-498D-899D-8C68F131CCD1}" presName="node" presStyleLbl="node1" presStyleIdx="2" presStyleCnt="3" custScaleX="128404" custScaleY="119766" custLinFactNeighborX="1058" custLinFactNeighborY="-1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B36D6-6300-47B2-8D54-F13BD71DF57A}" srcId="{6744A6FD-2C3B-46BF-A240-77820DF08FB3}" destId="{8A060E0B-5BCB-4590-8F33-AD7C4B23BBD0}" srcOrd="1" destOrd="0" parTransId="{716BCFD8-0963-4A37-BCA0-865FA682879C}" sibTransId="{E4830854-6182-43B5-9095-E6127D4F95F5}"/>
    <dgm:cxn modelId="{7A3252C4-8FD0-4A6F-84CF-6A2F1FC67815}" type="presOf" srcId="{6744A6FD-2C3B-46BF-A240-77820DF08FB3}" destId="{671626B4-16DE-43F1-994A-3A38013BEDCB}" srcOrd="0" destOrd="0" presId="urn:microsoft.com/office/officeart/2005/8/layout/default#1"/>
    <dgm:cxn modelId="{E2D82F79-B183-4EBA-8E0A-32F669F69EED}" type="presOf" srcId="{2095879E-EC5E-498D-899D-8C68F131CCD1}" destId="{5CB616DE-0BE9-448E-AA2D-7F667AA18B3D}" srcOrd="0" destOrd="0" presId="urn:microsoft.com/office/officeart/2005/8/layout/default#1"/>
    <dgm:cxn modelId="{E0B48270-1FB7-4D81-B6E6-FC6F8020C451}" srcId="{6744A6FD-2C3B-46BF-A240-77820DF08FB3}" destId="{0E4CB68A-2F0B-4B38-B98D-5BD679E83B87}" srcOrd="0" destOrd="0" parTransId="{A59526E6-E15B-4E8F-85B6-8055ED3DEF56}" sibTransId="{E405C79C-E872-40B1-ADA0-DFF242C7C03C}"/>
    <dgm:cxn modelId="{501B3D87-7119-4307-BE62-DFF04D2147E7}" type="presOf" srcId="{0E4CB68A-2F0B-4B38-B98D-5BD679E83B87}" destId="{3EB49977-8F09-489D-A613-8A46AC46A177}" srcOrd="0" destOrd="0" presId="urn:microsoft.com/office/officeart/2005/8/layout/default#1"/>
    <dgm:cxn modelId="{A1C8ED50-C7F2-40C3-8BA3-952559926EE3}" srcId="{6744A6FD-2C3B-46BF-A240-77820DF08FB3}" destId="{2095879E-EC5E-498D-899D-8C68F131CCD1}" srcOrd="2" destOrd="0" parTransId="{99D62FE7-8BC2-4204-B289-EA3E743008AA}" sibTransId="{353B3B18-13E4-41E1-B8C5-7A5CD240A137}"/>
    <dgm:cxn modelId="{EEB7F59A-9885-4A4B-8B2D-7FF6D711F51C}" type="presOf" srcId="{8A060E0B-5BCB-4590-8F33-AD7C4B23BBD0}" destId="{C5256BBC-4A08-4FF8-A0F3-995250DD24AC}" srcOrd="0" destOrd="0" presId="urn:microsoft.com/office/officeart/2005/8/layout/default#1"/>
    <dgm:cxn modelId="{5921A49D-1BA0-480E-B638-ACFF78800E0B}" type="presParOf" srcId="{671626B4-16DE-43F1-994A-3A38013BEDCB}" destId="{3EB49977-8F09-489D-A613-8A46AC46A177}" srcOrd="0" destOrd="0" presId="urn:microsoft.com/office/officeart/2005/8/layout/default#1"/>
    <dgm:cxn modelId="{F8B35265-5A71-401A-987B-E11B52C65DA9}" type="presParOf" srcId="{671626B4-16DE-43F1-994A-3A38013BEDCB}" destId="{F36E4CE0-1257-467C-8CBF-0DD8F37FF89E}" srcOrd="1" destOrd="0" presId="urn:microsoft.com/office/officeart/2005/8/layout/default#1"/>
    <dgm:cxn modelId="{F559C638-C731-4842-BFF4-A8C6E8339C7E}" type="presParOf" srcId="{671626B4-16DE-43F1-994A-3A38013BEDCB}" destId="{C5256BBC-4A08-4FF8-A0F3-995250DD24AC}" srcOrd="2" destOrd="0" presId="urn:microsoft.com/office/officeart/2005/8/layout/default#1"/>
    <dgm:cxn modelId="{B35D2ECA-AF2E-4744-9A56-E96AAAA5E54B}" type="presParOf" srcId="{671626B4-16DE-43F1-994A-3A38013BEDCB}" destId="{646AE1A7-0653-4020-A7AD-A19731D6DF86}" srcOrd="3" destOrd="0" presId="urn:microsoft.com/office/officeart/2005/8/layout/default#1"/>
    <dgm:cxn modelId="{75906BEE-EB1F-4832-B3A8-032C1AA57B88}" type="presParOf" srcId="{671626B4-16DE-43F1-994A-3A38013BEDCB}" destId="{5CB616DE-0BE9-448E-AA2D-7F667AA18B3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B49977-8F09-489D-A613-8A46AC46A177}">
      <dsp:nvSpPr>
        <dsp:cNvPr id="0" name=""/>
        <dsp:cNvSpPr/>
      </dsp:nvSpPr>
      <dsp:spPr>
        <a:xfrm>
          <a:off x="854836" y="0"/>
          <a:ext cx="4034287" cy="2380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Организация специальных условий образовательной среды и деятельности обучающихся с нарушениями развития по освоению содержания образования на разных уровнях образования</a:t>
          </a:r>
        </a:p>
      </dsp:txBody>
      <dsp:txXfrm>
        <a:off x="854836" y="0"/>
        <a:ext cx="4034287" cy="2380508"/>
      </dsp:txXfrm>
    </dsp:sp>
    <dsp:sp modelId="{C5256BBC-4A08-4FF8-A0F3-995250DD24AC}">
      <dsp:nvSpPr>
        <dsp:cNvPr id="0" name=""/>
        <dsp:cNvSpPr/>
      </dsp:nvSpPr>
      <dsp:spPr>
        <a:xfrm>
          <a:off x="5301082" y="0"/>
          <a:ext cx="4445593" cy="2384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Психолого-педагогическая (логопедическая) помощь обучающимся в их социальной адаптации и реабилитации</a:t>
          </a:r>
        </a:p>
      </dsp:txBody>
      <dsp:txXfrm>
        <a:off x="5301082" y="0"/>
        <a:ext cx="4445593" cy="2384342"/>
      </dsp:txXfrm>
    </dsp:sp>
    <dsp:sp modelId="{5CB616DE-0BE9-448E-AA2D-7F667AA18B3D}">
      <dsp:nvSpPr>
        <dsp:cNvPr id="0" name=""/>
        <dsp:cNvSpPr/>
      </dsp:nvSpPr>
      <dsp:spPr>
        <a:xfrm>
          <a:off x="3199020" y="2677248"/>
          <a:ext cx="4186550" cy="2342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Педагогическое сопровождение участников образовательных отношений по вопросам реализации особых образовательных потребностей обучающихся ,профилактики и коррекции нарушений развития</a:t>
          </a:r>
        </a:p>
      </dsp:txBody>
      <dsp:txXfrm>
        <a:off x="3199020" y="2677248"/>
        <a:ext cx="4186550" cy="2342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EBD33D-B820-41C7-A56B-44C8FAF24200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D5933-6B63-4449-9069-E30C06834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5F864D-34D0-49E7-A5C6-8F994C954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495" y="1087858"/>
            <a:ext cx="9144000" cy="3579393"/>
          </a:xfrm>
        </p:spPr>
        <p:txBody>
          <a:bodyPr>
            <a:noAutofit/>
          </a:bodyPr>
          <a:lstStyle/>
          <a:p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000" b="1" dirty="0"/>
              <a:t>Основные направления деятельности педагогов-дефектологов в соответствии с утвержденным профессиональным стандартом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A4C381A-DA23-4C10-8A29-004E6F999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968" y="4743452"/>
            <a:ext cx="10476357" cy="895349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Образцова Е.В.</a:t>
            </a:r>
          </a:p>
          <a:p>
            <a:pPr algn="r"/>
            <a:r>
              <a:rPr lang="ru-RU" b="1" dirty="0"/>
              <a:t>Учитель-дефектолог МКУ РЦ «Детство»</a:t>
            </a:r>
          </a:p>
        </p:txBody>
      </p:sp>
    </p:spTree>
    <p:extLst>
      <p:ext uri="{BB962C8B-B14F-4D97-AF65-F5344CB8AC3E}">
        <p14:creationId xmlns:p14="http://schemas.microsoft.com/office/powerpoint/2010/main" xmlns="" val="22912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3B6C38-AF0E-4437-9F66-C504F5DE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757093"/>
          </a:xfrm>
        </p:spPr>
        <p:txBody>
          <a:bodyPr/>
          <a:lstStyle/>
          <a:p>
            <a:pPr algn="ctr"/>
            <a:r>
              <a:rPr lang="ru-RU" b="1" dirty="0"/>
              <a:t>Трудовые функции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1B6BAC5-588F-48A8-8734-1076E4936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8947713"/>
              </p:ext>
            </p:extLst>
          </p:nvPr>
        </p:nvGraphicFramePr>
        <p:xfrm>
          <a:off x="838200" y="1122221"/>
          <a:ext cx="10515600" cy="5054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35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Трудовые 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2371" y="1163092"/>
            <a:ext cx="10515600" cy="488936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Организация  специальных условий образовательной среды и </a:t>
            </a:r>
            <a:r>
              <a:rPr lang="ru-RU" b="1" dirty="0" smtClean="0"/>
              <a:t>деятельности обучающихся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	 </a:t>
            </a:r>
            <a:r>
              <a:rPr lang="ru-RU" dirty="0"/>
              <a:t>Организация специальной образовательной среды  и деятельности  с учетом индивидуальных особых образовательных потребностей обучающихся, в том числе с применением дистанционных образовательных технологий и </a:t>
            </a:r>
            <a:r>
              <a:rPr lang="ru-RU" b="1" dirty="0"/>
              <a:t>электронного обучения </a:t>
            </a:r>
          </a:p>
          <a:p>
            <a:pPr marL="0" indent="0">
              <a:buNone/>
            </a:pPr>
            <a:r>
              <a:rPr lang="ru-RU" b="1" dirty="0"/>
              <a:t>   </a:t>
            </a:r>
            <a:r>
              <a:rPr lang="ru-RU" b="1" dirty="0" smtClean="0"/>
              <a:t>	Реализация </a:t>
            </a:r>
            <a:r>
              <a:rPr lang="ru-RU" b="1" dirty="0"/>
              <a:t>воспитательной деятельности</a:t>
            </a:r>
            <a:r>
              <a:rPr lang="ru-RU" dirty="0"/>
              <a:t>, направленной на формирование социально значимых качеств </a:t>
            </a:r>
            <a:r>
              <a:rPr lang="ru-RU" dirty="0" smtClean="0"/>
              <a:t>личности</a:t>
            </a:r>
          </a:p>
          <a:p>
            <a:pPr marL="0" indent="0">
              <a:buNone/>
            </a:pPr>
            <a:r>
              <a:rPr lang="ru-RU" dirty="0" smtClean="0"/>
              <a:t> 	Сопровождение в образовательной деятельности детей, проявляющих успехи в творчестве и спорте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0CD016-04E6-49BD-B073-9467F9F0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8BE468-4141-4462-A89D-E66629A7F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487680"/>
            <a:ext cx="10911840" cy="539060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dirty="0"/>
              <a:t>Педагогическое сопровождение участников образовательных отношений</a:t>
            </a:r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dirty="0" smtClean="0"/>
              <a:t>	Консультирование </a:t>
            </a:r>
            <a:r>
              <a:rPr lang="ru-RU" dirty="0"/>
              <a:t>всех участников образовательных отношений по вопросам образования, воспитания, развития, социальной адаптации, в том числе </a:t>
            </a:r>
            <a:r>
              <a:rPr lang="ru-RU" b="1" dirty="0"/>
              <a:t>консультирование родителей в форме обучающих занятий</a:t>
            </a:r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dirty="0" smtClean="0"/>
              <a:t>	Планирование </a:t>
            </a:r>
            <a:r>
              <a:rPr lang="ru-RU" dirty="0"/>
              <a:t>и реализация деятельности по прекращению (минимизации) нежелательного, социально недопустимого поведения обучающихся с нарушениями развития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b="1" dirty="0" smtClean="0"/>
              <a:t>Выявление </a:t>
            </a:r>
            <a:r>
              <a:rPr lang="ru-RU" b="1" dirty="0"/>
              <a:t>обучающихся с риском развития темповых нарушений познавательной деятельности (речевых нарушений) </a:t>
            </a:r>
            <a:r>
              <a:rPr lang="ru-RU" dirty="0"/>
              <a:t>для определения путей компенсации и мероприятий по профилактике формирования нарушений </a:t>
            </a:r>
            <a:r>
              <a:rPr lang="ru-RU" dirty="0" smtClean="0"/>
              <a:t>развития</a:t>
            </a:r>
          </a:p>
          <a:p>
            <a:pPr marL="0" indent="0">
              <a:buNone/>
            </a:pPr>
            <a:r>
              <a:rPr lang="ru-RU" dirty="0" smtClean="0"/>
              <a:t>	Ведение профессиональной документации </a:t>
            </a:r>
            <a:r>
              <a:rPr lang="ru-RU" b="1" dirty="0" smtClean="0"/>
              <a:t>совместно</a:t>
            </a:r>
            <a:r>
              <a:rPr lang="ru-RU" dirty="0" smtClean="0"/>
              <a:t> со </a:t>
            </a:r>
            <a:r>
              <a:rPr lang="ru-RU" dirty="0" err="1" smtClean="0"/>
              <a:t>специалистами,вовлеченными</a:t>
            </a:r>
            <a:r>
              <a:rPr lang="ru-RU" dirty="0" smtClean="0"/>
              <a:t> в процесс образования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15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31224"/>
            <a:ext cx="10515600" cy="5625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Психолого-педагогическая помощь обучающимся в их социальной адаптации и реабилитации</a:t>
            </a:r>
          </a:p>
          <a:p>
            <a:pPr>
              <a:buNone/>
            </a:pPr>
            <a:r>
              <a:rPr lang="ru-RU" sz="2000" dirty="0"/>
              <a:t>   </a:t>
            </a:r>
            <a:r>
              <a:rPr lang="ru-RU" sz="2000" dirty="0" smtClean="0"/>
              <a:t>	</a:t>
            </a:r>
            <a:r>
              <a:rPr lang="ru-RU" sz="2400" dirty="0" smtClean="0"/>
              <a:t>Организация </a:t>
            </a:r>
            <a:r>
              <a:rPr lang="ru-RU" sz="2400" dirty="0"/>
              <a:t>активного сотрудничества детей с нарушениями развития в разных видах деятельности с окружающими, формирование детского коллектива, в том числе в условиях </a:t>
            </a:r>
            <a:r>
              <a:rPr lang="ru-RU" sz="2400" b="1" dirty="0"/>
              <a:t>инклюзивного обучения</a:t>
            </a:r>
          </a:p>
          <a:p>
            <a:pPr>
              <a:buNone/>
            </a:pPr>
            <a:r>
              <a:rPr lang="ru-RU" sz="2400" dirty="0"/>
              <a:t>   </a:t>
            </a:r>
          </a:p>
          <a:p>
            <a:pPr>
              <a:buNone/>
            </a:pPr>
            <a:r>
              <a:rPr lang="ru-RU" sz="2400" dirty="0"/>
              <a:t>  </a:t>
            </a:r>
            <a:r>
              <a:rPr lang="ru-RU" sz="2400" dirty="0" smtClean="0"/>
              <a:t>	 </a:t>
            </a:r>
            <a:r>
              <a:rPr lang="ru-RU" sz="2400" dirty="0"/>
              <a:t>Содействие </a:t>
            </a:r>
            <a:r>
              <a:rPr lang="ru-RU" sz="2400" b="1" dirty="0"/>
              <a:t>активному включению </a:t>
            </a:r>
            <a:r>
              <a:rPr lang="ru-RU" sz="2400" dirty="0"/>
              <a:t>в реабилитационный (</a:t>
            </a:r>
            <a:r>
              <a:rPr lang="ru-RU" sz="2400" dirty="0" err="1"/>
              <a:t>абилитационный</a:t>
            </a:r>
            <a:r>
              <a:rPr lang="ru-RU" sz="2400" dirty="0"/>
              <a:t>) процесс </a:t>
            </a:r>
            <a:r>
              <a:rPr lang="ru-RU" sz="2400" b="1" dirty="0"/>
              <a:t>родителей</a:t>
            </a:r>
            <a:r>
              <a:rPr lang="ru-RU" sz="2400" dirty="0"/>
              <a:t> обучающихся с нарушениями развития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/>
              <a:t>   </a:t>
            </a:r>
            <a:r>
              <a:rPr lang="ru-RU" sz="2400" dirty="0" smtClean="0"/>
              <a:t>	Проведение </a:t>
            </a:r>
            <a:r>
              <a:rPr lang="ru-RU" sz="2400" dirty="0"/>
              <a:t>мероприятий по </a:t>
            </a:r>
            <a:r>
              <a:rPr lang="ru-RU" sz="2400" b="1" dirty="0"/>
              <a:t>профессиональной ориентации </a:t>
            </a:r>
            <a:r>
              <a:rPr lang="ru-RU" sz="2400" dirty="0"/>
              <a:t>и </a:t>
            </a:r>
            <a:r>
              <a:rPr lang="ru-RU" sz="2400" b="1" dirty="0"/>
              <a:t>профессиональному самоопределению </a:t>
            </a:r>
            <a:r>
              <a:rPr lang="ru-RU" sz="2400" dirty="0"/>
              <a:t>детей с нарушениями развития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спасибо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1149" y="1047812"/>
            <a:ext cx="5583767" cy="4187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EB3C19-7E46-4452-B849-EDFB0FE7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8" y="365127"/>
            <a:ext cx="10848109" cy="273829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ПРОФЕССИОНАЛЬНЫЙ СТАНДАРТ</a:t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Педагог-дефектолог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249DBF-A2BA-45C8-ACCC-6B8E23B62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619127"/>
            <a:ext cx="11115675" cy="553783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УТВЕРЖДЕН приказом Министерства труда и социальной защиты Российской Федерации</a:t>
            </a:r>
          </a:p>
          <a:p>
            <a:pPr marL="0" indent="0">
              <a:buNone/>
            </a:pPr>
            <a:r>
              <a:rPr lang="ru-RU" dirty="0"/>
              <a:t>от «13» марта 2023 г. № 136н</a:t>
            </a:r>
          </a:p>
          <a:p>
            <a:r>
              <a:rPr lang="ru-RU" dirty="0"/>
              <a:t>Приказ вступает в силу с 1 сентября 2023 года и действует до 1 сентября 2029 года.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2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/>
              <a:t>Профессиональный</a:t>
            </a:r>
            <a:r>
              <a:rPr lang="ru-RU" dirty="0"/>
              <a:t> </a:t>
            </a:r>
            <a:r>
              <a:rPr lang="ru-RU" b="1" dirty="0"/>
              <a:t>стандарт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– основополагающий документ, содержащий совокупность личностных и профессиональных </a:t>
            </a:r>
            <a:r>
              <a:rPr lang="ru-RU" dirty="0" smtClean="0"/>
              <a:t>компетенций работника. </a:t>
            </a:r>
            <a:r>
              <a:rPr lang="ru-RU" dirty="0"/>
              <a:t>Его нормы будут учитываться при приеме на </a:t>
            </a:r>
            <a:r>
              <a:rPr lang="ru-RU" dirty="0" smtClean="0"/>
              <a:t>работу, </a:t>
            </a:r>
            <a:r>
              <a:rPr lang="ru-RU" dirty="0"/>
              <a:t>во время создания должностных инструкций и при формировании норм оплаты труда. </a:t>
            </a:r>
            <a:r>
              <a:rPr lang="ru-RU" dirty="0" err="1"/>
              <a:t>Профстандарт</a:t>
            </a:r>
            <a:r>
              <a:rPr lang="ru-RU" dirty="0"/>
              <a:t> детализирует конкретные знания и умения, которыми нужно владеть </a:t>
            </a:r>
            <a:r>
              <a:rPr lang="ru-RU" dirty="0" smtClean="0"/>
              <a:t>работнику</a:t>
            </a:r>
            <a:r>
              <a:rPr lang="ru-RU" dirty="0"/>
              <a:t>, а также подробно описывает его трудовые действия.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2"/>
            <a:ext cx="10911840" cy="778965"/>
          </a:xfrm>
        </p:spPr>
        <p:txBody>
          <a:bodyPr/>
          <a:lstStyle/>
          <a:p>
            <a:r>
              <a:rPr lang="ru-RU" dirty="0"/>
              <a:t>Вид профессиональной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Педагогическая деятельность по обучению и воспитанию на основе адаптированных образовательных программ, индивидуальных учебных планов; психолого-педагогическое сопровождение обучающихся с ограниченными возможностями здоровья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F81742-BFD7-4B01-BD52-0D0AABB3D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Основная цель профессиональной деятельности педагога-дефектолога: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1236D6-F139-40CC-A46E-458D57904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Организация деятельности обучающихся с ограниченными возможностями здоровья, в том числе с инвалидностью, обеспечивающей овладение содержанием адаптированной образовательной программы, </a:t>
            </a:r>
            <a:r>
              <a:rPr lang="ru-RU" b="1" dirty="0"/>
              <a:t>развитие и формирование личности обучающихся</a:t>
            </a:r>
            <a:r>
              <a:rPr lang="ru-RU" dirty="0"/>
              <a:t> в соответствии с их особыми образовательными потребностями и возможностями психофизического развития; осуществление коррекции, компенсации и профилактики нарушений развития у обучающихся, </a:t>
            </a:r>
            <a:r>
              <a:rPr lang="ru-RU" b="1" dirty="0"/>
              <a:t>психолого-педагогической поддержки их родителей (законных представителей) </a:t>
            </a:r>
          </a:p>
        </p:txBody>
      </p:sp>
    </p:spTree>
    <p:extLst>
      <p:ext uri="{BB962C8B-B14F-4D97-AF65-F5344CB8AC3E}">
        <p14:creationId xmlns:p14="http://schemas.microsoft.com/office/powerpoint/2010/main" xmlns="" val="11741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658266"/>
            <a:ext cx="10911840" cy="11473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Область применения </a:t>
            </a:r>
            <a:r>
              <a:rPr lang="ru-RU" dirty="0" err="1"/>
              <a:t>профстандарта</a:t>
            </a:r>
            <a:r>
              <a:rPr lang="ru-RU" dirty="0"/>
              <a:t> педагога-дефектолога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4"/>
            <a:ext cx="10911840" cy="3903625"/>
          </a:xfrm>
        </p:spPr>
        <p:txBody>
          <a:bodyPr/>
          <a:lstStyle/>
          <a:p>
            <a:r>
              <a:rPr lang="ru-RU" dirty="0"/>
              <a:t>Образование дошкольное</a:t>
            </a:r>
          </a:p>
          <a:p>
            <a:r>
              <a:rPr lang="ru-RU" dirty="0"/>
              <a:t>Образование начальное общее</a:t>
            </a:r>
          </a:p>
          <a:p>
            <a:r>
              <a:rPr lang="ru-RU" dirty="0"/>
              <a:t>Образование основное общее</a:t>
            </a:r>
          </a:p>
          <a:p>
            <a:r>
              <a:rPr lang="ru-RU" dirty="0"/>
              <a:t>Образование среднее общее</a:t>
            </a:r>
          </a:p>
          <a:p>
            <a:r>
              <a:rPr lang="ru-RU" dirty="0"/>
              <a:t>Обучение профессиональное</a:t>
            </a:r>
          </a:p>
          <a:p>
            <a:r>
              <a:rPr lang="ru-RU" b="1" dirty="0"/>
              <a:t>Дополнительное образование детей и взрослых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C3B2C0-C595-407C-93AC-6CAD576C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Направления коррекционно-развивающей деятельности, входящие в профессиональный стандарт педагога-дефектолога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5CC0D4-4937-40B5-A1EB-2D2045D54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3"/>
            <a:ext cx="10515600" cy="512127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Коррекционно-развивающее обучение и воспитание обучающихся с нарушениями речи</a:t>
            </a:r>
          </a:p>
          <a:p>
            <a:r>
              <a:rPr lang="ru-RU" sz="2400" dirty="0"/>
              <a:t>Коррекционно-развивающее обучение и воспитание обучающихся с нарушениями слуха</a:t>
            </a:r>
          </a:p>
          <a:p>
            <a:r>
              <a:rPr lang="ru-RU" sz="2400" dirty="0"/>
              <a:t>Коррекционно-развивающее обучение и воспитание обучающихся с задержкой психического развития</a:t>
            </a:r>
          </a:p>
          <a:p>
            <a:r>
              <a:rPr lang="ru-RU" sz="2400" dirty="0"/>
              <a:t>Коррекционно-развивающее обучение и воспитание обучающихся с нарушениями зрения</a:t>
            </a:r>
          </a:p>
          <a:p>
            <a:r>
              <a:rPr lang="ru-RU" sz="2400" dirty="0"/>
              <a:t>Коррекционно-развивающее обучение и воспитание обучающихся с нарушениями опорно-двигательного аппарата</a:t>
            </a:r>
          </a:p>
          <a:p>
            <a:r>
              <a:rPr lang="ru-RU" sz="2400" b="1" dirty="0"/>
              <a:t>Коррекционно-развивающее обучение и воспитание детей раннего и дошкольного возраста </a:t>
            </a:r>
          </a:p>
          <a:p>
            <a:r>
              <a:rPr lang="ru-RU" sz="2400" dirty="0"/>
              <a:t>Коррекционно-развивающее обучение и воспитание обучающихся с умственной отсталостью</a:t>
            </a:r>
          </a:p>
          <a:p>
            <a:r>
              <a:rPr lang="ru-RU" sz="2400" dirty="0"/>
              <a:t> Коррекционно-развивающее обучение и воспитание обучающихся с расстройствами аутистического спектра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113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E11B38-1852-44FD-8E56-3F9FDC2E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Требования к образованию и обучению 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67A9401-86AC-4CD9-A5B6-B4027A8F7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66" y="504472"/>
            <a:ext cx="10911840" cy="41879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Высшее образование (бакалавриат, специалитет, магистратура) по профилю деятельности</a:t>
            </a:r>
          </a:p>
          <a:p>
            <a:r>
              <a:rPr lang="ru-RU" dirty="0"/>
              <a:t>Высшее образование (бакалавриат, специалитет, магистратура) в рамках укрупненных групп направлений подготовки высшего образования «Образование и педагогические науки», «Психологические науки» и дополнительное профессиональное образование – </a:t>
            </a:r>
            <a:r>
              <a:rPr lang="ru-RU" b="1" dirty="0"/>
              <a:t>программа профессиональной переподготовки по профилю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4267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Возможные наименования должностей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Учитель-логопед</a:t>
            </a:r>
          </a:p>
          <a:p>
            <a:r>
              <a:rPr lang="ru-RU" sz="2400" dirty="0"/>
              <a:t>Учитель-дефектолог (профиль: нарушение слуха)</a:t>
            </a:r>
          </a:p>
          <a:p>
            <a:r>
              <a:rPr lang="ru-RU" sz="2400" dirty="0"/>
              <a:t>Учитель-дефектолог(профиль: задержка психического развития)</a:t>
            </a:r>
          </a:p>
          <a:p>
            <a:r>
              <a:rPr lang="ru-RU" sz="2400" dirty="0"/>
              <a:t>Учитель-дефектолог(профиль: нарушение зрения)</a:t>
            </a:r>
          </a:p>
          <a:p>
            <a:r>
              <a:rPr lang="ru-RU" sz="2400" dirty="0"/>
              <a:t>Учитель-дефектолог (</a:t>
            </a:r>
            <a:r>
              <a:rPr lang="ru-RU" sz="2400" b="1" dirty="0"/>
              <a:t>профиль: ранний и дошкольный возраст</a:t>
            </a:r>
            <a:r>
              <a:rPr lang="ru-RU" sz="2400" dirty="0"/>
              <a:t>)</a:t>
            </a:r>
          </a:p>
          <a:p>
            <a:r>
              <a:rPr lang="ru-RU" sz="2400" dirty="0"/>
              <a:t>Учитель-дефектолог (профиль: интеллектуальные нарушения)</a:t>
            </a:r>
          </a:p>
          <a:p>
            <a:r>
              <a:rPr lang="ru-RU" sz="2400" dirty="0"/>
              <a:t>Учитель-дефектолог (профиль: расстройства </a:t>
            </a:r>
            <a:r>
              <a:rPr lang="ru-RU" sz="2400" dirty="0" err="1"/>
              <a:t>аутистического</a:t>
            </a:r>
            <a:r>
              <a:rPr lang="ru-RU" sz="2400" dirty="0"/>
              <a:t> спектра)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</TotalTime>
  <Words>411</Words>
  <Application>Microsoft Office PowerPoint</Application>
  <PresentationFormat>Произвольный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Основные направления деятельности педагогов-дефектологов в соответствии с утвержденным профессиональным стандартом</vt:lpstr>
      <vt:lpstr>ПРОФЕССИОНАЛЬНЫЙ СТАНДАРТ   Педагог-дефектолог  </vt:lpstr>
      <vt:lpstr>Слайд 3</vt:lpstr>
      <vt:lpstr>Вид профессиональной деятельности</vt:lpstr>
      <vt:lpstr>  Основная цель профессиональной деятельности педагога-дефектолога: </vt:lpstr>
      <vt:lpstr>Область применения профстандарта педагога-дефектолога </vt:lpstr>
      <vt:lpstr>Направления коррекционно-развивающей деятельности, входящие в профессиональный стандарт педагога-дефектолога </vt:lpstr>
      <vt:lpstr>Требования к образованию и обучению педагога</vt:lpstr>
      <vt:lpstr>Возможные наименования должностей</vt:lpstr>
      <vt:lpstr>Трудовые функции</vt:lpstr>
      <vt:lpstr>Трудовые действия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педагогов-дефектологов в соответствии с утвержденным профессиональным стандартом</dc:title>
  <dc:creator>mkurc</dc:creator>
  <cp:lastModifiedBy>Admin</cp:lastModifiedBy>
  <cp:revision>34</cp:revision>
  <dcterms:created xsi:type="dcterms:W3CDTF">2023-08-21T10:21:39Z</dcterms:created>
  <dcterms:modified xsi:type="dcterms:W3CDTF">2023-08-23T15:22:22Z</dcterms:modified>
</cp:coreProperties>
</file>