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3" r:id="rId3"/>
    <p:sldId id="284" r:id="rId4"/>
    <p:sldId id="286" r:id="rId5"/>
    <p:sldId id="285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D96B9-6159-4B8E-98F0-B53D9E8CA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1F6F4-F88D-44C6-8FC4-64B85A024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7E6F5-ABFA-4FAD-A346-3E66B266E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A7CE-8AF2-4CA7-9984-F22A4DA6B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DC20B-A4BE-450A-B9AB-A77E6D60F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74392-8765-4577-AE6E-DE59EF9FA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DCF90-AD2C-443B-A65E-C66A52655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061E-6271-4149-9450-8C9FC647D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6A035-E23E-4B7C-93B4-22CD5076E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44CAC-90D9-4ECA-A6B3-26DD7459C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6CB67-4A1E-4E59-A0AD-6D4FA9EA9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5D679DC-F7E5-4913-9AA5-C5FC28A28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9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7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0352" y="1316736"/>
            <a:ext cx="8842248" cy="249326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ru-RU" sz="6000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br>
              <a:rPr lang="ru-RU" sz="6000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sz="60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 </a:t>
            </a:r>
            <a:br>
              <a:rPr lang="ru-RU" sz="6000" dirty="0"/>
            </a:br>
            <a:br>
              <a:rPr lang="ru-RU" sz="6000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sz="60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Социальный паспорт образовательной организации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AA63C116-EC37-4A3C-9C71-D19988F41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00600" y="5257800"/>
            <a:ext cx="4191000" cy="1509712"/>
          </a:xfrm>
        </p:spPr>
        <p:txBody>
          <a:bodyPr/>
          <a:lstStyle/>
          <a:p>
            <a:r>
              <a:rPr lang="ru-RU" dirty="0" err="1"/>
              <a:t>Ереджибок</a:t>
            </a:r>
            <a:r>
              <a:rPr lang="ru-RU" dirty="0"/>
              <a:t> Ф.А. , социальный педагог, МАОУ гимназии№18</a:t>
            </a:r>
          </a:p>
          <a:p>
            <a:endParaRPr lang="ru-RU" dirty="0"/>
          </a:p>
        </p:txBody>
      </p:sp>
      <p:sp>
        <p:nvSpPr>
          <p:cNvPr id="18434" name="AutoShape 2" descr="http://www.liceum28.nnov.ru/files/sshhtspedago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http://www.liceum28.nnov.ru/files/sshhtspedago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F39799F-827B-497B-B53A-327C57B99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6200"/>
            <a:ext cx="8534400" cy="4343400"/>
          </a:xfrm>
        </p:spPr>
        <p:txBody>
          <a:bodyPr/>
          <a:lstStyle/>
          <a:p>
            <a:pPr lvl="0"/>
            <a:r>
              <a:rPr lang="ru-RU" sz="1400" b="1" dirty="0"/>
              <a:t>1.Имеются ли дети, находящиеся под опекой? (если «да», то укажите ФИО ребёнка и ФИО опекуна): </a:t>
            </a:r>
            <a:r>
              <a:rPr lang="ru-RU" sz="1400" u="sng" dirty="0"/>
              <a:t>Ребёнок-					</a:t>
            </a:r>
            <a:endParaRPr lang="ru-RU" sz="1400" dirty="0"/>
          </a:p>
          <a:p>
            <a:r>
              <a:rPr lang="ru-RU" sz="1400" u="sng" dirty="0"/>
              <a:t>опекун-								</a:t>
            </a:r>
            <a:endParaRPr lang="ru-RU" sz="1400" dirty="0"/>
          </a:p>
          <a:p>
            <a:pPr lvl="0"/>
            <a:r>
              <a:rPr lang="ru-RU" sz="1400" b="1" dirty="0"/>
              <a:t>2.Дети, проживающие без родителей (без опеки, ФИО </a:t>
            </a:r>
            <a:r>
              <a:rPr lang="ru-RU" sz="1400" b="1" dirty="0" err="1"/>
              <a:t>реб</a:t>
            </a:r>
            <a:r>
              <a:rPr lang="ru-RU" sz="1400" b="1" dirty="0"/>
              <a:t>., по какой причине)</a:t>
            </a:r>
            <a:r>
              <a:rPr lang="ru-RU" sz="1400" u="sng" dirty="0"/>
              <a:t>																									</a:t>
            </a:r>
            <a:endParaRPr lang="ru-RU" sz="1400" dirty="0"/>
          </a:p>
          <a:p>
            <a:pPr lvl="0"/>
            <a:r>
              <a:rPr lang="ru-RU" sz="1400" b="1" dirty="0"/>
              <a:t>3.Воспитывается ли ребёнок в неполной семье:</a:t>
            </a:r>
            <a:endParaRPr lang="ru-RU" sz="1400" dirty="0"/>
          </a:p>
          <a:p>
            <a:r>
              <a:rPr lang="ru-RU" sz="1400" b="1" dirty="0"/>
              <a:t>А) Воспитывает одна мать (в разводе) – (указать ФИО матери, всех детей и образовательные учреждения класс, группа, курс)</a:t>
            </a:r>
            <a:r>
              <a:rPr lang="ru-RU" sz="1400" u="sng" dirty="0"/>
              <a:t>																								</a:t>
            </a:r>
            <a:r>
              <a:rPr lang="ru-RU" sz="1400" b="1" dirty="0"/>
              <a:t>	</a:t>
            </a:r>
            <a:endParaRPr lang="ru-RU" sz="1400" dirty="0"/>
          </a:p>
          <a:p>
            <a:r>
              <a:rPr lang="ru-RU" sz="1400" b="1" dirty="0"/>
              <a:t>Б) Воспитывает мать-одиночка (указать ФИО матери, всех детей и образовательные учреждения класс, группа, курс)</a:t>
            </a:r>
            <a:r>
              <a:rPr lang="ru-RU" sz="1400" u="sng" dirty="0"/>
              <a:t>															</a:t>
            </a:r>
            <a:endParaRPr lang="ru-RU" sz="1400" dirty="0"/>
          </a:p>
          <a:p>
            <a:r>
              <a:rPr lang="ru-RU" sz="1400" b="1" dirty="0"/>
              <a:t>В) Воспитывает один отец (указать ФИО отца и всех детей, образовательные учреждения класс, группа, курс и указать где мать детей)</a:t>
            </a:r>
            <a:r>
              <a:rPr lang="ru-RU" sz="1400" b="1" u="sng" dirty="0"/>
              <a:t>	</a:t>
            </a:r>
            <a:r>
              <a:rPr lang="ru-RU" sz="1400" u="sng" dirty="0"/>
              <a:t>																										</a:t>
            </a:r>
            <a:endParaRPr lang="ru-RU" sz="1400" dirty="0"/>
          </a:p>
          <a:p>
            <a:r>
              <a:rPr lang="ru-RU" sz="1400" b="1" dirty="0"/>
              <a:t>Г) Один родитель умер (указать ФИО умершего и ФИО с кем воспитывается ребёнок)</a:t>
            </a:r>
            <a:r>
              <a:rPr lang="ru-RU" sz="1400" u="sng" dirty="0"/>
              <a:t>										</a:t>
            </a:r>
            <a:endParaRPr lang="ru-RU" sz="1400" dirty="0"/>
          </a:p>
          <a:p>
            <a:r>
              <a:rPr lang="ru-RU" sz="1400" b="1" dirty="0"/>
              <a:t>4.  Один родитель воспитывает 3-х и более детей:</a:t>
            </a:r>
            <a:endParaRPr lang="ru-RU" sz="1400" dirty="0"/>
          </a:p>
          <a:p>
            <a:r>
              <a:rPr lang="ru-RU" sz="1400" b="1" dirty="0"/>
              <a:t>	ФИО родителя</a:t>
            </a:r>
            <a:r>
              <a:rPr lang="ru-RU" sz="1400" u="sng" dirty="0"/>
              <a:t>					</a:t>
            </a:r>
            <a:endParaRPr lang="ru-RU" sz="1400" dirty="0"/>
          </a:p>
          <a:p>
            <a:r>
              <a:rPr lang="ru-RU" sz="1400" b="1" dirty="0"/>
              <a:t>	Дети (ФИО, даты рождения, указать образовательные учреждения класс, группа, курс):</a:t>
            </a:r>
            <a:r>
              <a:rPr lang="ru-RU" sz="1400" u="sng" dirty="0"/>
              <a:t>																											</a:t>
            </a:r>
            <a:endParaRPr lang="ru-RU" sz="14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719377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3D2C34A-4B81-44A8-A50F-8AAEC0EF6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4389437"/>
          </a:xfrm>
        </p:spPr>
        <p:txBody>
          <a:bodyPr/>
          <a:lstStyle/>
          <a:p>
            <a:pPr lvl="0"/>
            <a:r>
              <a:rPr lang="ru-RU" sz="1600" b="1" dirty="0"/>
              <a:t>5.Состоит ли семья на учёте в соцзащите? (если «да», то указать в каком городском округе состоят на учёте и по какой категории: инвалиды, малообеспеченные, многодетные, по потере кормильца и т.п.) </a:t>
            </a:r>
            <a:r>
              <a:rPr lang="ru-RU" sz="1600" u="sng" dirty="0"/>
              <a:t>																							</a:t>
            </a:r>
            <a:endParaRPr lang="ru-RU" sz="1600" dirty="0"/>
          </a:p>
          <a:p>
            <a:pPr lvl="0"/>
            <a:r>
              <a:rPr lang="ru-RU" sz="1600" b="1" dirty="0"/>
              <a:t>6.Имеются ли у ребенка статус «Ребенок-инвалид» или «Ребенок с ограниченными возможностями (ОВЗ)»? (подтверждённые справкой МСЭ или заключением ПМПК, указать ФИО </a:t>
            </a:r>
            <a:r>
              <a:rPr lang="ru-RU" sz="1600" b="1" dirty="0" err="1"/>
              <a:t>реб</a:t>
            </a:r>
            <a:r>
              <a:rPr lang="ru-RU" sz="1600" b="1" dirty="0"/>
              <a:t>. и статус)</a:t>
            </a:r>
            <a:r>
              <a:rPr lang="ru-RU" sz="1600" u="sng" dirty="0"/>
              <a:t>																						</a:t>
            </a:r>
            <a:endParaRPr lang="ru-RU" sz="1600" dirty="0"/>
          </a:p>
          <a:p>
            <a:pPr lvl="0"/>
            <a:r>
              <a:rPr lang="ru-RU" sz="1600" b="1" dirty="0"/>
              <a:t>7.Имеется ли у ребенка, тяжелые заболевания, (подтверждённые справкой, постановкой на диспансерный учет, указать какие, ФИО </a:t>
            </a:r>
            <a:r>
              <a:rPr lang="ru-RU" sz="1600" b="1" dirty="0" err="1"/>
              <a:t>реб</a:t>
            </a:r>
            <a:r>
              <a:rPr lang="ru-RU" sz="1600" b="1" dirty="0"/>
              <a:t>.)	</a:t>
            </a:r>
            <a:r>
              <a:rPr lang="ru-RU" sz="1600" u="sng" dirty="0"/>
              <a:t>																		</a:t>
            </a:r>
            <a:endParaRPr lang="ru-RU" sz="1600" dirty="0"/>
          </a:p>
          <a:p>
            <a:pPr lvl="0"/>
            <a:r>
              <a:rPr lang="ru-RU" sz="1600" b="1" dirty="0"/>
              <a:t>8.Является ли семья многодетной? Да. Нет. 	(укажите в таблице всех детей)</a:t>
            </a:r>
            <a:endParaRPr lang="ru-RU" sz="1600" dirty="0"/>
          </a:p>
          <a:p>
            <a:pPr marL="0" indent="0">
              <a:buNone/>
            </a:pPr>
            <a:r>
              <a:rPr lang="ru-RU" sz="1600" b="1" dirty="0"/>
              <a:t>	</a:t>
            </a:r>
            <a:r>
              <a:rPr lang="ru-RU" sz="1600" dirty="0"/>
              <a:t>					(нужное подчеркнуть)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18653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36DF3FC-82E8-4B83-AF60-AB798CC37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338653"/>
              </p:ext>
            </p:extLst>
          </p:nvPr>
        </p:nvGraphicFramePr>
        <p:xfrm>
          <a:off x="914397" y="3337178"/>
          <a:ext cx="8001003" cy="28710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7922">
                  <a:extLst>
                    <a:ext uri="{9D8B030D-6E8A-4147-A177-3AD203B41FA5}">
                      <a16:colId xmlns:a16="http://schemas.microsoft.com/office/drawing/2014/main" val="544746209"/>
                    </a:ext>
                  </a:extLst>
                </a:gridCol>
                <a:gridCol w="1788081">
                  <a:extLst>
                    <a:ext uri="{9D8B030D-6E8A-4147-A177-3AD203B41FA5}">
                      <a16:colId xmlns:a16="http://schemas.microsoft.com/office/drawing/2014/main" val="243832504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1693436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3325431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64341464"/>
                    </a:ext>
                  </a:extLst>
                </a:gridCol>
                <a:gridCol w="1257255">
                  <a:extLst>
                    <a:ext uri="{9D8B030D-6E8A-4147-A177-3AD203B41FA5}">
                      <a16:colId xmlns:a16="http://schemas.microsoft.com/office/drawing/2014/main" val="2287956344"/>
                    </a:ext>
                  </a:extLst>
                </a:gridCol>
                <a:gridCol w="1409745">
                  <a:extLst>
                    <a:ext uri="{9D8B030D-6E8A-4147-A177-3AD203B41FA5}">
                      <a16:colId xmlns:a16="http://schemas.microsoft.com/office/drawing/2014/main" val="803145399"/>
                    </a:ext>
                  </a:extLst>
                </a:gridCol>
              </a:tblGrid>
              <a:tr h="1344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Ф.И.О.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Дата рождения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Степень родства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Место обучения (ОУ, класс)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Взаимо-отношения с ребёнком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Состояние здоровья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(указать инвалидность, ОВЗ, если имеется)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494586"/>
                  </a:ext>
                </a:extLst>
              </a:tr>
              <a:tr h="282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141146"/>
                  </a:ext>
                </a:extLst>
              </a:tr>
              <a:tr h="282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648819"/>
                  </a:ext>
                </a:extLst>
              </a:tr>
              <a:tr h="282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318796"/>
                  </a:ext>
                </a:extLst>
              </a:tr>
              <a:tr h="282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356386"/>
                  </a:ext>
                </a:extLst>
              </a:tr>
              <a:tr h="282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423844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DF5BAC6-0430-46C1-83FC-62F154E65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69065"/>
              </p:ext>
            </p:extLst>
          </p:nvPr>
        </p:nvGraphicFramePr>
        <p:xfrm>
          <a:off x="914400" y="914049"/>
          <a:ext cx="7924800" cy="23140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9345">
                  <a:extLst>
                    <a:ext uri="{9D8B030D-6E8A-4147-A177-3AD203B41FA5}">
                      <a16:colId xmlns:a16="http://schemas.microsoft.com/office/drawing/2014/main" val="513941454"/>
                    </a:ext>
                  </a:extLst>
                </a:gridCol>
                <a:gridCol w="2142255">
                  <a:extLst>
                    <a:ext uri="{9D8B030D-6E8A-4147-A177-3AD203B41FA5}">
                      <a16:colId xmlns:a16="http://schemas.microsoft.com/office/drawing/2014/main" val="1435225046"/>
                    </a:ext>
                  </a:extLst>
                </a:gridCol>
                <a:gridCol w="776941">
                  <a:extLst>
                    <a:ext uri="{9D8B030D-6E8A-4147-A177-3AD203B41FA5}">
                      <a16:colId xmlns:a16="http://schemas.microsoft.com/office/drawing/2014/main" val="2125087710"/>
                    </a:ext>
                  </a:extLst>
                </a:gridCol>
                <a:gridCol w="925302">
                  <a:extLst>
                    <a:ext uri="{9D8B030D-6E8A-4147-A177-3AD203B41FA5}">
                      <a16:colId xmlns:a16="http://schemas.microsoft.com/office/drawing/2014/main" val="1655502804"/>
                    </a:ext>
                  </a:extLst>
                </a:gridCol>
                <a:gridCol w="1091934">
                  <a:extLst>
                    <a:ext uri="{9D8B030D-6E8A-4147-A177-3AD203B41FA5}">
                      <a16:colId xmlns:a16="http://schemas.microsoft.com/office/drawing/2014/main" val="2208037425"/>
                    </a:ext>
                  </a:extLst>
                </a:gridCol>
                <a:gridCol w="1092705">
                  <a:extLst>
                    <a:ext uri="{9D8B030D-6E8A-4147-A177-3AD203B41FA5}">
                      <a16:colId xmlns:a16="http://schemas.microsoft.com/office/drawing/2014/main" val="257299727"/>
                    </a:ext>
                  </a:extLst>
                </a:gridCol>
                <a:gridCol w="1396318">
                  <a:extLst>
                    <a:ext uri="{9D8B030D-6E8A-4147-A177-3AD203B41FA5}">
                      <a16:colId xmlns:a16="http://schemas.microsoft.com/office/drawing/2014/main" val="1981926161"/>
                    </a:ext>
                  </a:extLst>
                </a:gridCol>
              </a:tblGrid>
              <a:tr h="1010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Ф.И.О.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Дата рождения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Степень родства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Род занятий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Влияние на ребёнка (взаимоотношения)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Состояние здоровья (указать инвалидность, если имеется)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276135"/>
                  </a:ext>
                </a:extLst>
              </a:tr>
              <a:tr h="212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676752"/>
                  </a:ext>
                </a:extLst>
              </a:tr>
              <a:tr h="212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76469"/>
                  </a:ext>
                </a:extLst>
              </a:tr>
              <a:tr h="212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077946"/>
                  </a:ext>
                </a:extLst>
              </a:tr>
              <a:tr h="212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106379"/>
                  </a:ext>
                </a:extLst>
              </a:tr>
              <a:tr h="212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538503"/>
                  </a:ext>
                </a:extLst>
              </a:tr>
              <a:tr h="212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176491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FCBFC690-7C25-4328-B7F2-8CB8E156B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1" y="-34499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Дети: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(Указать родных и сводных братьев и сестёр)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Другие члены семьи: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(Указать родственников, проживающих  с ребёнком, и  оказывающие влияние  на  воспитание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497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8BB100A-5628-4141-B012-4CC924015F93}"/>
              </a:ext>
            </a:extLst>
          </p:cNvPr>
          <p:cNvSpPr/>
          <p:nvPr/>
        </p:nvSpPr>
        <p:spPr>
          <a:xfrm>
            <a:off x="304800" y="228600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Общая атмосфера в семье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(нужное отметить)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атмосфера в семье доброжелательная, тёплая;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отношения между членами семь близкие, доверительные;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отношения отчуждённые;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взаимопонимание между членами семьи;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нет взаимопонимания;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другие особенности ______________________________________________________	</a:t>
            </a:r>
          </a:p>
          <a:p>
            <a:pPr algn="just"/>
            <a:endParaRPr lang="ru-RU" sz="1200" b="1" dirty="0"/>
          </a:p>
          <a:p>
            <a:pPr algn="just"/>
            <a:endParaRPr lang="ru-RU" sz="1200" b="1" dirty="0"/>
          </a:p>
          <a:p>
            <a:pPr algn="just"/>
            <a:endParaRPr lang="ru-RU" sz="1200" b="1" dirty="0"/>
          </a:p>
          <a:p>
            <a:pPr algn="just"/>
            <a:r>
              <a:rPr lang="ru-RU" sz="1200" b="1" dirty="0"/>
              <a:t>Дата первичного заполнения анкеты:</a:t>
            </a:r>
            <a:r>
              <a:rPr lang="ru-RU" sz="1200" dirty="0"/>
              <a:t>  «       »</a:t>
            </a:r>
            <a:r>
              <a:rPr lang="ru-RU" sz="1200" u="sng" dirty="0"/>
              <a:t>		20….	г.</a:t>
            </a:r>
            <a:r>
              <a:rPr lang="ru-RU" sz="1200" dirty="0"/>
              <a:t>	   </a:t>
            </a:r>
            <a:r>
              <a:rPr lang="ru-RU" sz="1200" u="sng" dirty="0"/>
              <a:t>				</a:t>
            </a:r>
            <a:endParaRPr lang="ru-RU" sz="1200" dirty="0"/>
          </a:p>
          <a:p>
            <a:pPr marL="4495800" indent="449580" algn="just"/>
            <a:r>
              <a:rPr lang="ru-RU" sz="1200" dirty="0"/>
              <a:t>Подпись родителей</a:t>
            </a:r>
          </a:p>
          <a:p>
            <a:pPr algn="just"/>
            <a:r>
              <a:rPr lang="ru-RU" sz="1200" dirty="0"/>
              <a:t>Дата очередной сверки данных «       »</a:t>
            </a:r>
            <a:r>
              <a:rPr lang="ru-RU" sz="1200" u="sng" dirty="0"/>
              <a:t>		  20….	г.</a:t>
            </a:r>
            <a:r>
              <a:rPr lang="ru-RU" sz="1200" dirty="0"/>
              <a:t>   </a:t>
            </a:r>
            <a:r>
              <a:rPr lang="ru-RU" sz="1200" u="sng" dirty="0"/>
              <a:t>				</a:t>
            </a:r>
            <a:endParaRPr lang="ru-RU" sz="1200" dirty="0"/>
          </a:p>
          <a:p>
            <a:pPr marL="3596640" indent="449580" algn="just"/>
            <a:r>
              <a:rPr lang="ru-RU" sz="1200" dirty="0"/>
              <a:t>Подпись родителей</a:t>
            </a:r>
          </a:p>
          <a:p>
            <a:pPr algn="just"/>
            <a:r>
              <a:rPr lang="ru-RU" sz="1200" dirty="0"/>
              <a:t>Дата очередной сверки данных «       »</a:t>
            </a:r>
            <a:r>
              <a:rPr lang="ru-RU" sz="1200" u="sng" dirty="0"/>
              <a:t>		  20….	г.</a:t>
            </a:r>
            <a:r>
              <a:rPr lang="ru-RU" sz="1200" dirty="0"/>
              <a:t>   </a:t>
            </a:r>
            <a:r>
              <a:rPr lang="ru-RU" sz="1200" u="sng" dirty="0"/>
              <a:t>				</a:t>
            </a:r>
            <a:endParaRPr lang="ru-RU" sz="1200" dirty="0"/>
          </a:p>
          <a:p>
            <a:pPr marL="3596640" indent="449580" algn="just"/>
            <a:r>
              <a:rPr lang="ru-RU" sz="1200" dirty="0"/>
              <a:t>Подпись родителей</a:t>
            </a:r>
          </a:p>
          <a:p>
            <a:pPr algn="just"/>
            <a:r>
              <a:rPr lang="ru-RU" sz="1200" dirty="0"/>
              <a:t>Дата очередной сверки данных «       »</a:t>
            </a:r>
            <a:r>
              <a:rPr lang="ru-RU" sz="1200" u="sng" dirty="0"/>
              <a:t>		  20….	г.</a:t>
            </a:r>
            <a:r>
              <a:rPr lang="ru-RU" sz="1200" dirty="0"/>
              <a:t>   </a:t>
            </a:r>
            <a:r>
              <a:rPr lang="ru-RU" sz="1200" u="sng" dirty="0"/>
              <a:t>				</a:t>
            </a:r>
            <a:endParaRPr lang="ru-RU" sz="1200" dirty="0"/>
          </a:p>
          <a:p>
            <a:pPr marL="3596640" indent="449580" algn="just"/>
            <a:r>
              <a:rPr lang="ru-RU" sz="1200" dirty="0"/>
              <a:t>Подпись родителей</a:t>
            </a:r>
          </a:p>
          <a:p>
            <a:pPr algn="just"/>
            <a:r>
              <a:rPr lang="ru-RU" sz="1200" dirty="0"/>
              <a:t>Дата очередной сверки данных «       »</a:t>
            </a:r>
            <a:r>
              <a:rPr lang="ru-RU" sz="1200" u="sng" dirty="0"/>
              <a:t>		  20….	г.</a:t>
            </a:r>
            <a:r>
              <a:rPr lang="ru-RU" sz="1200" dirty="0"/>
              <a:t>   </a:t>
            </a:r>
            <a:r>
              <a:rPr lang="ru-RU" sz="1200" u="sng" dirty="0"/>
              <a:t>				</a:t>
            </a:r>
            <a:endParaRPr lang="ru-RU" sz="1200" dirty="0"/>
          </a:p>
          <a:p>
            <a:pPr marL="3596640" indent="449580" algn="just"/>
            <a:r>
              <a:rPr lang="ru-RU" sz="1200" dirty="0"/>
              <a:t>Подпись родителей</a:t>
            </a:r>
          </a:p>
          <a:p>
            <a:pPr algn="just"/>
            <a:r>
              <a:rPr lang="ru-RU" sz="1200" dirty="0"/>
              <a:t>Дата очередной сверки данных «       »</a:t>
            </a:r>
            <a:r>
              <a:rPr lang="ru-RU" sz="1200" u="sng" dirty="0"/>
              <a:t>		  20….	г.</a:t>
            </a:r>
            <a:r>
              <a:rPr lang="ru-RU" sz="1200" dirty="0"/>
              <a:t>   </a:t>
            </a:r>
            <a:r>
              <a:rPr lang="ru-RU" sz="1200" u="sng" dirty="0"/>
              <a:t>				</a:t>
            </a:r>
            <a:endParaRPr lang="ru-RU" sz="1200" dirty="0"/>
          </a:p>
          <a:p>
            <a:pPr marL="3596640" indent="449580" algn="just"/>
            <a:r>
              <a:rPr lang="ru-RU" sz="1200" dirty="0"/>
              <a:t>Подпись родителей</a:t>
            </a:r>
          </a:p>
          <a:p>
            <a:pPr algn="just"/>
            <a:r>
              <a:rPr lang="ru-RU" sz="1200" dirty="0"/>
              <a:t>Дата очередной сверки данных «       »</a:t>
            </a:r>
            <a:r>
              <a:rPr lang="ru-RU" sz="1200" u="sng" dirty="0"/>
              <a:t>		  20….	г.</a:t>
            </a:r>
            <a:r>
              <a:rPr lang="ru-RU" sz="1200" dirty="0"/>
              <a:t>   </a:t>
            </a:r>
            <a:r>
              <a:rPr lang="ru-RU" sz="1200" u="sng" dirty="0"/>
              <a:t>				</a:t>
            </a:r>
            <a:endParaRPr lang="ru-RU" sz="1200" dirty="0"/>
          </a:p>
          <a:p>
            <a:pPr marL="3596640" indent="449580" algn="just"/>
            <a:r>
              <a:rPr lang="ru-RU" sz="1200" dirty="0"/>
              <a:t>Подпись родителей</a:t>
            </a:r>
          </a:p>
          <a:p>
            <a:pPr algn="just"/>
            <a:r>
              <a:rPr lang="ru-RU" sz="1200" b="1" dirty="0"/>
              <a:t>Классный руководитель:</a:t>
            </a:r>
            <a:r>
              <a:rPr lang="ru-RU" sz="1200" dirty="0"/>
              <a:t> _____________________                </a:t>
            </a:r>
            <a:r>
              <a:rPr lang="ru-RU" sz="1200" u="sng" dirty="0"/>
              <a:t> 			</a:t>
            </a:r>
            <a:r>
              <a:rPr lang="ru-RU" sz="1400" u="sng" dirty="0"/>
              <a:t>	</a:t>
            </a:r>
            <a:r>
              <a:rPr lang="ru-RU" sz="1400" dirty="0"/>
              <a:t>											</a:t>
            </a:r>
            <a:r>
              <a:rPr lang="ru-RU" sz="1200" dirty="0"/>
              <a:t>                                                                                Подпись </a:t>
            </a:r>
            <a:r>
              <a:rPr lang="ru-RU" sz="1200" dirty="0" err="1"/>
              <a:t>кл.рук</a:t>
            </a:r>
            <a:r>
              <a:rPr lang="ru-RU" sz="1200" dirty="0"/>
              <a:t>.</a:t>
            </a:r>
            <a:endParaRPr lang="ru-RU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8226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82B9B0B-3363-465D-92BE-07C468536456}"/>
              </a:ext>
            </a:extLst>
          </p:cNvPr>
          <p:cNvSpPr/>
          <p:nvPr/>
        </p:nvSpPr>
        <p:spPr>
          <a:xfrm>
            <a:off x="381000" y="838200"/>
            <a:ext cx="8229600" cy="5812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romanUcPeriod"/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Социальному педагогу в кабинет № 12/А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 этаж) необходимо сдать до </a:t>
            </a: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 обновлённые социальные папки классов.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формированию социальной папки: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файл – Список класса установленного образца (на бумажном и электронном носителе).   (Приложение №1)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файл – Национальный состав класса (на бумажном и электронном носителе) (Приложение №2)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файл - Социальный анализ класса (на бумажном носителе и электронном) (Приложение № 3)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Далее сложить в алфавитном порядке в отдельные файлы анкеты социальных паспортов семей согласно списка класса. Анкета распечатывается на одном листе с двух сторон (заполняют родители собственноручно). (Приложение № 4)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случае категоричного отказа заполнения родителями или отсутствия на момент сдачи анкеты семьи, в папки вложить пустой файл с указанием фамилии и причины отсутствия анкеты.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Примечание: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Учителя 1, 5, 10–х классов собирают новые сведения и заполняют новые папки.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Остальные параллели, если в прошлогодней анкете в семье ничего не поменялось, то родители внизу указывают новую дату заполнения и подписываются. 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вновь прибывших детей и семей, где произошли изменения, выдаётся новый бланк для заполнения.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Просьба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переслать на электронную почту </a:t>
            </a:r>
            <a:r>
              <a:rPr lang="ru-RU" sz="12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электронные формы списков (для секретаря, два списка для медицинского кабинета со номерами СНИЛС и 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пустографки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списки для социального педагога - социальный анализ и 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нац.состав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 </a:t>
            </a: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теме послания указываете только класс и литер, например: 6 Б, внутри послания приколотые файлы подписываются с указанием класса и литера)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ВНИМАНИЕ!!!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 ВСЕХ ТАБЛИЧНЫХ ПРИЛОЖЕНИЯХ ФАМИЛИИ, ИМЕНА И ОТЧЕСТВА ПИСАТЬ ПОЛНОСТЬЮ НЕ МЕНЯТЬ ФОРМУ ЗАПОЛНЕНИЯ. ЗАДАЧА ВНЕСТИ ДАННЫЕ, А НЕ ВИДОИЗМЕНИТЬ ТАБЛИЦЫ.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Спасибо за взаимопонимание и сотрудничество!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76CA4EF-C0C0-45CA-8AA5-26CBD06B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364510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                      </a:t>
            </a:r>
            <a:br>
              <a:rPr lang="ru-RU" sz="3200" b="1" dirty="0"/>
            </a:br>
            <a:r>
              <a:rPr lang="ru-RU" sz="3200" b="1" dirty="0"/>
              <a:t>Информация для классного руководителя</a:t>
            </a:r>
          </a:p>
        </p:txBody>
      </p:sp>
    </p:spTree>
    <p:extLst>
      <p:ext uri="{BB962C8B-B14F-4D97-AF65-F5344CB8AC3E}">
        <p14:creationId xmlns:p14="http://schemas.microsoft.com/office/powerpoint/2010/main" val="2906698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83BD1-7DCA-4479-8D4D-744D1FEF7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14600"/>
            <a:ext cx="7772400" cy="1362456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658630-B010-4FEF-B8E0-1CE1700D9F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96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8160F6-7253-4B93-8CF0-8A886976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ctr"/>
            <a:r>
              <a:rPr lang="ru-RU" sz="3600" b="1" dirty="0"/>
              <a:t>Что такое социальный паспорт школы, его цели и значение?</a:t>
            </a:r>
            <a:endParaRPr lang="ru-RU" sz="36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57812F1-7C9F-4954-A72F-F87CAA648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00600"/>
          </a:xfrm>
        </p:spPr>
        <p:txBody>
          <a:bodyPr/>
          <a:lstStyle/>
          <a:p>
            <a:r>
              <a:rPr lang="ru-RU" sz="1800" dirty="0"/>
              <a:t>Социальный паспорт представляет собой совокупность характеристик, которые отражают социальный статус семей, классов, учреждений, районов и даже государств. Однако, данное понятие особенно широко используется в сфере образования.</a:t>
            </a:r>
          </a:p>
          <a:p>
            <a:pPr fontAlgn="auto"/>
            <a:r>
              <a:rPr lang="ru-RU" sz="1800" dirty="0"/>
              <a:t>Социальный паспорт школы представляет собой современный инструмент для оценки и анализа социального благосостояния и достижений учащихся. Его основная функция заключается в создании индивидуального профиля класса, который отражает его социально-экономическое положение, достижения и проблемы. </a:t>
            </a:r>
          </a:p>
          <a:p>
            <a:pPr fontAlgn="auto"/>
            <a:r>
              <a:rPr lang="ru-RU" sz="1800" dirty="0"/>
              <a:t>Социальный паспорт класса позволяет проводить анализ общественного мнения и учитывать интересы учащихся и их семей при принятии управленческих решений.</a:t>
            </a:r>
          </a:p>
          <a:p>
            <a:pPr fontAlgn="auto"/>
            <a:r>
              <a:rPr lang="ru-RU" sz="1800" dirty="0"/>
              <a:t>Данные для социального паспорта класса берутся из социальных паспортов учащихся и используются для составления общего социального паспорта школы.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68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785EB-6853-4B29-981E-A430B42E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610600" cy="2038350"/>
          </a:xfrm>
        </p:spPr>
        <p:txBody>
          <a:bodyPr/>
          <a:lstStyle/>
          <a:p>
            <a:pPr algn="ctr"/>
            <a:r>
              <a:rPr lang="ru-RU" sz="3600" b="1" dirty="0"/>
              <a:t>Что включает в себя социальный паспорт класса для классного руководителя:</a:t>
            </a:r>
            <a:br>
              <a:rPr lang="ru-RU" sz="3600" b="1" dirty="0"/>
            </a:b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681603-4C1A-46E6-9E6D-B047407E7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618037"/>
          </a:xfrm>
        </p:spPr>
        <p:txBody>
          <a:bodyPr/>
          <a:lstStyle/>
          <a:p>
            <a:r>
              <a:rPr lang="ru-RU" sz="1800" b="1" dirty="0"/>
              <a:t>Демографическая информация</a:t>
            </a:r>
            <a:r>
              <a:rPr lang="ru-RU" sz="1800" dirty="0"/>
              <a:t>: включает количество учащихся, социальный статус, структуру семей и место проживания.</a:t>
            </a:r>
          </a:p>
          <a:p>
            <a:r>
              <a:rPr lang="ru-RU" sz="1800" b="1" dirty="0"/>
              <a:t>Образовательные показатели</a:t>
            </a:r>
            <a:r>
              <a:rPr lang="ru-RU" sz="1800" dirty="0"/>
              <a:t>: оценивает успеваемость учащихся, регулярность посещений занятий, активное участие в дополнительных мероприятиях и соревнованиях.</a:t>
            </a:r>
          </a:p>
          <a:p>
            <a:r>
              <a:rPr lang="ru-RU" sz="1800" b="1" dirty="0"/>
              <a:t>Социокультурные факторы</a:t>
            </a:r>
            <a:r>
              <a:rPr lang="ru-RU" sz="1800" dirty="0"/>
              <a:t>: отражает уровень культурного развития учащихся, их участие в общественной жизни, спортивные интересы и хобби.</a:t>
            </a:r>
          </a:p>
          <a:p>
            <a:r>
              <a:rPr lang="ru-RU" sz="1800" b="1" dirty="0"/>
              <a:t>Экономическое состоя</a:t>
            </a:r>
            <a:r>
              <a:rPr lang="ru-RU" sz="1800" dirty="0"/>
              <a:t>ние: анализирует уровень доходов семей учащихся, наличие дополнительных источников финансирования и поддержки.</a:t>
            </a:r>
          </a:p>
          <a:p>
            <a:r>
              <a:rPr lang="ru-RU" sz="1800" b="1" dirty="0"/>
              <a:t>Социальная поддержка</a:t>
            </a:r>
            <a:r>
              <a:rPr lang="ru-RU" sz="1800" dirty="0"/>
              <a:t>: оценивает наличие проблем в развитии детей, а также предоставляемую дополнительную поддержку со стороны школы и общественных организаций.</a:t>
            </a:r>
          </a:p>
          <a:p>
            <a:pPr marL="0" indent="0">
              <a:buNone/>
            </a:pPr>
            <a:r>
              <a:rPr lang="ru-RU" sz="1800" dirty="0"/>
              <a:t>Эти составляющие социального паспорта класса позволяют получить всестороннюю информацию о каждом классе и его учениках, что позволяет разработать и реализовать социальные программы и мероприятия, нацеленные на поддержку и развитие классного коллектива в целом и каждого ученика в отдельности.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48869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986595-FAD3-4350-919E-22869634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pPr algn="ctr"/>
            <a:r>
              <a:rPr lang="ru-RU" sz="2800" b="1" dirty="0"/>
              <a:t>Социальный паспорт 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5C42A8-3DD2-4C4A-A80D-9129E9FE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4846637"/>
          </a:xfrm>
        </p:spPr>
        <p:txBody>
          <a:bodyPr/>
          <a:lstStyle/>
          <a:p>
            <a:endParaRPr lang="ru-RU" sz="1600" dirty="0"/>
          </a:p>
          <a:p>
            <a:pPr marL="0" lvl="0" indent="0">
              <a:buNone/>
            </a:pPr>
            <a:r>
              <a:rPr lang="ru-RU" sz="1600" dirty="0"/>
              <a:t>1.Всего учащихся  ______,  из них на домашней форме обучения _____.</a:t>
            </a:r>
          </a:p>
          <a:p>
            <a:pPr marL="0" lvl="0" indent="0">
              <a:buNone/>
            </a:pPr>
            <a:r>
              <a:rPr lang="ru-RU" sz="1600" dirty="0"/>
              <a:t>2.Количество детей-инвалидов ____.</a:t>
            </a:r>
          </a:p>
          <a:p>
            <a:pPr marL="0" lvl="0" indent="0">
              <a:buNone/>
            </a:pPr>
            <a:r>
              <a:rPr lang="ru-RU" sz="1600" dirty="0"/>
              <a:t>3.Количество учащихся с  ОВЗ  ____.</a:t>
            </a:r>
          </a:p>
          <a:p>
            <a:pPr marL="0" lvl="0" indent="0">
              <a:buNone/>
            </a:pPr>
            <a:r>
              <a:rPr lang="ru-RU" sz="1600" dirty="0"/>
              <a:t>4.Количество учащихся,  состоящих на учете в КДН _____</a:t>
            </a:r>
          </a:p>
          <a:p>
            <a:pPr marL="0" lvl="0" indent="0">
              <a:buNone/>
            </a:pPr>
            <a:r>
              <a:rPr lang="ru-RU" sz="1600" dirty="0"/>
              <a:t>5.Количество учащихся,  состоящих на учете в ОПДН _____.</a:t>
            </a:r>
          </a:p>
          <a:p>
            <a:pPr marL="0" lvl="0" indent="0">
              <a:buNone/>
            </a:pPr>
            <a:r>
              <a:rPr lang="ru-RU" sz="1600" dirty="0"/>
              <a:t>6.Количество учащихся,  состоящих  на внутришкольном профилактическом учете  _____.</a:t>
            </a:r>
          </a:p>
          <a:p>
            <a:pPr marL="0" lvl="0" indent="0">
              <a:buNone/>
            </a:pPr>
            <a:r>
              <a:rPr lang="ru-RU" sz="1600" dirty="0"/>
              <a:t>7.Количество детей,  проживающих под опекой ____,  в   ____ семьях,</a:t>
            </a:r>
          </a:p>
          <a:p>
            <a:pPr marL="0" indent="0">
              <a:buNone/>
            </a:pPr>
            <a:r>
              <a:rPr lang="ru-RU" sz="1600" dirty="0"/>
              <a:t>7.1) из них в  ____ приемных семьях ____ учащихся;</a:t>
            </a:r>
          </a:p>
          <a:p>
            <a:pPr marL="0" indent="0">
              <a:buNone/>
            </a:pPr>
            <a:r>
              <a:rPr lang="ru-RU" sz="1600" dirty="0"/>
              <a:t>7.2) из них дети-сироты ___ человек.</a:t>
            </a:r>
          </a:p>
          <a:p>
            <a:pPr marL="0" indent="0">
              <a:buNone/>
            </a:pPr>
            <a:r>
              <a:rPr lang="ru-RU" sz="1600" dirty="0"/>
              <a:t>8. Количество неполных семей ____, учащихся в них ____, </a:t>
            </a:r>
          </a:p>
          <a:p>
            <a:pPr marL="0" indent="0">
              <a:buNone/>
            </a:pPr>
            <a:r>
              <a:rPr lang="ru-RU" sz="1600" dirty="0"/>
              <a:t>8.1) из них один отец воспитывает детей ___,  учащихся в них ____;</a:t>
            </a:r>
          </a:p>
          <a:p>
            <a:pPr marL="0" indent="0">
              <a:buNone/>
            </a:pPr>
            <a:r>
              <a:rPr lang="ru-RU" sz="1600" dirty="0"/>
              <a:t>8.2) из них одна мать воспитывает детей ___, учащихся в них ____.</a:t>
            </a:r>
          </a:p>
          <a:p>
            <a:pPr marL="0" indent="0">
              <a:buNone/>
            </a:pPr>
            <a:r>
              <a:rPr lang="ru-RU" sz="1600" dirty="0"/>
              <a:t>9. Количество многодетных семей ____,  учащихся в них  ____, </a:t>
            </a:r>
          </a:p>
          <a:p>
            <a:pPr marL="0" indent="0">
              <a:buNone/>
            </a:pPr>
            <a:r>
              <a:rPr lang="ru-RU" sz="1600" dirty="0"/>
              <a:t>9.1) из них неполных семей ____,  учащихся в них ____.</a:t>
            </a:r>
          </a:p>
          <a:p>
            <a:pPr marL="0" indent="0">
              <a:buNone/>
            </a:pPr>
            <a:r>
              <a:rPr lang="ru-RU" sz="1600" dirty="0"/>
              <a:t> 10. Количество малообеспеченных семей ____,  учащихся в них  ____.</a:t>
            </a:r>
          </a:p>
          <a:p>
            <a:pPr marL="0" indent="0">
              <a:buNone/>
            </a:pPr>
            <a:r>
              <a:rPr lang="ru-RU" sz="1600" dirty="0"/>
              <a:t>11. Количество семей,  находящихся в социально-опасном положении  ___, учащихся  в них _</a:t>
            </a:r>
          </a:p>
          <a:p>
            <a:pPr marL="0" indent="0">
              <a:buNone/>
            </a:pPr>
            <a:r>
              <a:rPr lang="ru-RU" sz="1600" dirty="0"/>
              <a:t>12. Количество семей,  состоящих на учете в ОПДН ____, учащихся в них  _____.</a:t>
            </a:r>
          </a:p>
          <a:p>
            <a:pPr marL="0" indent="0">
              <a:buNone/>
            </a:pPr>
            <a:r>
              <a:rPr lang="ru-RU" sz="1600" dirty="0"/>
              <a:t>13. Количество семей ____,  состоящих на внутришкольном профилактическом  учете,  учащихся в них  _____.</a:t>
            </a:r>
          </a:p>
          <a:p>
            <a:pPr marL="0" indent="0">
              <a:buNone/>
            </a:pPr>
            <a:r>
              <a:rPr lang="ru-RU" sz="1600" dirty="0"/>
              <a:t> </a:t>
            </a:r>
            <a:r>
              <a:rPr lang="ru-RU" sz="1100" dirty="0"/>
              <a:t>Директор МБОУ СОШ № ____________                 _____ _____________________________________________</a:t>
            </a:r>
          </a:p>
          <a:p>
            <a:pPr marL="0" indent="0">
              <a:buNone/>
            </a:pPr>
            <a:r>
              <a:rPr lang="ru-RU" sz="1100" dirty="0"/>
              <a:t>Социальный педагог			         ________                 __________подпись___</a:t>
            </a:r>
          </a:p>
          <a:p>
            <a:pPr marL="0" indent="0">
              <a:buNone/>
            </a:pPr>
            <a:r>
              <a:rPr lang="ru-RU" sz="1100" dirty="0"/>
              <a:t>						             			 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66943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5FEAAF-638E-4A7E-AC28-98F5FA477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228600"/>
            <a:ext cx="8839200" cy="1828800"/>
          </a:xfrm>
        </p:spPr>
        <p:txBody>
          <a:bodyPr/>
          <a:lstStyle/>
          <a:p>
            <a:pPr algn="ctr"/>
            <a:br>
              <a:rPr lang="ru-RU" sz="3600" b="1" dirty="0"/>
            </a:br>
            <a:r>
              <a:rPr lang="ru-RU" sz="3600" b="1" dirty="0"/>
              <a:t>Как заполнить социальный паспорт класса?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1082E-0EBF-44F9-BE27-86B29E488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89437"/>
          </a:xfrm>
        </p:spPr>
        <p:txBody>
          <a:bodyPr/>
          <a:lstStyle/>
          <a:p>
            <a:pPr fontAlgn="auto"/>
            <a:r>
              <a:rPr lang="ru-RU" dirty="0"/>
              <a:t>Для эффективной организации игрового и учебного процесса педагогам необходимо активно сотрудничать с родителями, что требует получения надлежащей информации о детях. Составление качественного социального паспорта семьи является важным инструментом для нахождения индивидуального подхода к родителям и учащимся. Для этого нужно владеть информацией о семьях детей.</a:t>
            </a:r>
          </a:p>
          <a:p>
            <a:pPr fontAlgn="auto"/>
            <a:r>
              <a:rPr lang="ru-RU" dirty="0"/>
              <a:t>В социальном паспорте классного руководителя должны быть такие сведения: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57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4436AF-85C6-470D-AE3A-03A69FE9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"/>
            <a:ext cx="8686800" cy="5334000"/>
          </a:xfrm>
        </p:spPr>
        <p:txBody>
          <a:bodyPr/>
          <a:lstStyle/>
          <a:p>
            <a:r>
              <a:rPr lang="ru-RU" sz="1200" b="1" dirty="0"/>
              <a:t>(Примечание: Ф.И.О. родителей и детей писать полностью, без сокращений. В зависимости от </a:t>
            </a:r>
            <a:r>
              <a:rPr lang="ru-RU" sz="1400" b="1" dirty="0"/>
              <a:t>количества </a:t>
            </a:r>
            <a:r>
              <a:rPr lang="ru-RU" sz="1400" b="1" dirty="0" err="1"/>
              <a:t>категорийных</a:t>
            </a:r>
            <a:r>
              <a:rPr lang="ru-RU" sz="1400" b="1" dirty="0"/>
              <a:t> семей можно редактировать при помощи удаления лишних, копирования и добавления недостающих строк с  Ф.И.О) </a:t>
            </a:r>
            <a:endParaRPr lang="ru-RU" sz="1400" dirty="0"/>
          </a:p>
          <a:p>
            <a:r>
              <a:rPr lang="ru-RU" sz="1400" b="1" dirty="0"/>
              <a:t>Социальный анализ   ___    « » класса  2024-2025  уч. год.</a:t>
            </a:r>
            <a:r>
              <a:rPr lang="ru-RU" sz="1400" dirty="0"/>
              <a:t> </a:t>
            </a:r>
            <a:r>
              <a:rPr lang="ru-RU" sz="1400" b="1" dirty="0"/>
              <a:t>Классный руководитель:______</a:t>
            </a:r>
            <a:endParaRPr lang="ru-RU" sz="1400" dirty="0"/>
          </a:p>
          <a:p>
            <a:pPr lvl="0"/>
            <a:r>
              <a:rPr lang="ru-RU" sz="1400" dirty="0"/>
              <a:t>1.Всего учащихся  _______, из них девочек________, мальчиков_______________</a:t>
            </a:r>
          </a:p>
          <a:p>
            <a:pPr lvl="0"/>
            <a:r>
              <a:rPr lang="ru-RU" sz="1400" dirty="0"/>
              <a:t>2. Дети, находящиеся под опекой: </a:t>
            </a:r>
          </a:p>
          <a:p>
            <a:r>
              <a:rPr lang="ru-RU" sz="1400" dirty="0"/>
              <a:t>ФИО  ребенка____________________________________________________________________</a:t>
            </a:r>
          </a:p>
          <a:p>
            <a:r>
              <a:rPr lang="ru-RU" sz="1400" dirty="0"/>
              <a:t>ФИО опекуна или попечителя_________________________________________________________</a:t>
            </a:r>
          </a:p>
          <a:p>
            <a:pPr lvl="0"/>
            <a:r>
              <a:rPr lang="ru-RU" sz="1400" dirty="0"/>
              <a:t>Дети, проживающие без родителей (без опеки и попечительства, т.е. с бабушками и дедушками или иными родственниками без согласования с управлением «Семьи и детства», отдела опеки)	</a:t>
            </a:r>
          </a:p>
          <a:p>
            <a:r>
              <a:rPr lang="ru-RU" sz="1400" dirty="0"/>
              <a:t>ФИО ребенка________________________________________________________________________</a:t>
            </a:r>
          </a:p>
          <a:p>
            <a:r>
              <a:rPr lang="ru-RU" sz="1400" dirty="0"/>
              <a:t>по какой причине нет официальной опеки_________________________________________________________________________	</a:t>
            </a:r>
          </a:p>
          <a:p>
            <a:pPr lvl="0"/>
            <a:r>
              <a:rPr lang="ru-RU" sz="1400" b="1" dirty="0"/>
              <a:t>Дети из многодетных семей</a:t>
            </a:r>
            <a:r>
              <a:rPr lang="ru-RU" sz="1400" dirty="0"/>
              <a:t> (3 и более ребенка, Ф.И.О. детей, родителей, возраст) – </a:t>
            </a:r>
            <a:r>
              <a:rPr lang="ru-RU" sz="1400" b="1" u="sng" dirty="0"/>
              <a:t>______</a:t>
            </a:r>
            <a:endParaRPr lang="ru-RU" sz="1400" dirty="0"/>
          </a:p>
          <a:p>
            <a:pPr lvl="0"/>
            <a:r>
              <a:rPr lang="ru-RU" sz="1400" dirty="0"/>
              <a:t>ФИО детей:________________________________________________________________________________</a:t>
            </a:r>
          </a:p>
          <a:p>
            <a:r>
              <a:rPr lang="ru-RU" sz="1400" dirty="0"/>
              <a:t>ФИО родителей:</a:t>
            </a:r>
            <a:r>
              <a:rPr lang="ru-RU" sz="1400" i="1" dirty="0"/>
              <a:t> </a:t>
            </a:r>
            <a:r>
              <a:rPr lang="ru-RU" sz="1400" dirty="0"/>
              <a:t>мать: ____________________	отец: ___________________________________________</a:t>
            </a:r>
          </a:p>
          <a:p>
            <a:pPr lvl="0"/>
            <a:r>
              <a:rPr lang="ru-RU" sz="1400" b="1" dirty="0"/>
              <a:t>Дети из неполных семей -  ____ чел,</a:t>
            </a:r>
            <a:endParaRPr lang="ru-RU" sz="1400" dirty="0"/>
          </a:p>
          <a:p>
            <a:r>
              <a:rPr lang="ru-RU" sz="1400" b="1" dirty="0"/>
              <a:t>А) Из них воспитывает одна мать (в разводе) - _____ чел. </a:t>
            </a:r>
            <a:endParaRPr lang="ru-RU" sz="1400" dirty="0"/>
          </a:p>
          <a:p>
            <a:pPr lvl="0"/>
            <a:r>
              <a:rPr lang="ru-RU" sz="1400" dirty="0"/>
              <a:t>Ф.И.О.матери_________________________________________________________________________</a:t>
            </a:r>
            <a:r>
              <a:rPr lang="ru-RU" sz="1400" u="sng" dirty="0"/>
              <a:t>_____</a:t>
            </a:r>
            <a:endParaRPr lang="ru-RU" sz="1400" dirty="0"/>
          </a:p>
          <a:p>
            <a:r>
              <a:rPr lang="ru-RU" sz="1400" dirty="0"/>
              <a:t>Ф.И.О.ребенка</a:t>
            </a:r>
            <a:r>
              <a:rPr lang="ru-RU" sz="1400" u="sng" dirty="0"/>
              <a:t>:______________________________________________________________________________</a:t>
            </a:r>
            <a:r>
              <a:rPr lang="ru-RU" sz="1400" b="1" dirty="0"/>
              <a:t>Б) матери-одиночки - _____ чел.  </a:t>
            </a:r>
            <a:endParaRPr lang="ru-RU" sz="1400" dirty="0"/>
          </a:p>
          <a:p>
            <a:pPr lvl="0"/>
            <a:r>
              <a:rPr lang="ru-RU" sz="1400" u="sng" dirty="0" err="1"/>
              <a:t>Ф.И.О.матери</a:t>
            </a:r>
            <a:r>
              <a:rPr lang="ru-RU" sz="1400" u="sng" dirty="0"/>
              <a:t>:   ______________________________________________________________________________</a:t>
            </a:r>
          </a:p>
          <a:p>
            <a:pPr lvl="0"/>
            <a:r>
              <a:rPr lang="ru-RU" sz="1400" u="sng" dirty="0"/>
              <a:t>Ф.И.О.ребенка:______________________________________________________________________________</a:t>
            </a:r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03623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5A689D-D31A-4CD4-8DA3-4AB28112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5867401"/>
          </a:xfrm>
        </p:spPr>
        <p:txBody>
          <a:bodyPr/>
          <a:lstStyle/>
          <a:p>
            <a:r>
              <a:rPr lang="ru-RU" sz="1400" b="1" dirty="0"/>
              <a:t>В) воспитывает один отец (Ф.И.О.) - _____ чел.</a:t>
            </a:r>
            <a:r>
              <a:rPr lang="ru-RU" sz="1400" b="1" u="sng" dirty="0"/>
              <a:t> </a:t>
            </a:r>
            <a:endParaRPr lang="ru-RU" sz="1400" dirty="0"/>
          </a:p>
          <a:p>
            <a:pPr lvl="0"/>
            <a:r>
              <a:rPr lang="ru-RU" sz="1400" u="sng" dirty="0" err="1"/>
              <a:t>Ф.И.О.отца</a:t>
            </a:r>
            <a:r>
              <a:rPr lang="ru-RU" sz="1400" u="sng" dirty="0"/>
              <a:t>: 		___________________________________________________</a:t>
            </a:r>
          </a:p>
          <a:p>
            <a:pPr lvl="0"/>
            <a:r>
              <a:rPr lang="ru-RU" sz="1400" u="sng" dirty="0"/>
              <a:t>Ф.И.О.ребенка:________________________________________________________________</a:t>
            </a:r>
          </a:p>
          <a:p>
            <a:r>
              <a:rPr lang="ru-RU" sz="1400" u="sng" dirty="0"/>
              <a:t>указать, где мать 	родители в разводе, мать проживает отдельно в другом городе (месте), умерла, лишена родит. прав, и </a:t>
            </a:r>
            <a:r>
              <a:rPr lang="ru-RU" sz="1400" u="sng" dirty="0" err="1"/>
              <a:t>т.п</a:t>
            </a:r>
            <a:r>
              <a:rPr lang="ru-RU" sz="1400" u="sng" dirty="0"/>
              <a:t>)	</a:t>
            </a:r>
            <a:endParaRPr lang="ru-RU" sz="1400" dirty="0"/>
          </a:p>
          <a:p>
            <a:pPr lvl="0"/>
            <a:r>
              <a:rPr lang="ru-RU" sz="1400" b="1" dirty="0"/>
              <a:t>Один родитель воспитывает 3-х и более детей - ___1__ чел.  </a:t>
            </a:r>
            <a:endParaRPr lang="ru-RU" sz="1400" dirty="0"/>
          </a:p>
          <a:p>
            <a:pPr lvl="0"/>
            <a:r>
              <a:rPr lang="ru-RU" sz="1400" u="sng" dirty="0" err="1"/>
              <a:t>Ф.И.О.родителя:_</a:t>
            </a:r>
            <a:r>
              <a:rPr lang="ru-RU" sz="1400" u="sng" dirty="0" err="1">
                <a:solidFill>
                  <a:srgbClr val="C00000"/>
                </a:solidFill>
              </a:rPr>
              <a:t>Петров</a:t>
            </a:r>
            <a:r>
              <a:rPr lang="ru-RU" sz="1400" u="sng" dirty="0">
                <a:solidFill>
                  <a:srgbClr val="C00000"/>
                </a:solidFill>
              </a:rPr>
              <a:t> Иван Петрович (вдовец, в разводе)</a:t>
            </a:r>
            <a:endParaRPr lang="ru-RU" sz="1400" dirty="0">
              <a:solidFill>
                <a:srgbClr val="C00000"/>
              </a:solidFill>
            </a:endParaRPr>
          </a:p>
          <a:p>
            <a:r>
              <a:rPr lang="ru-RU" sz="1400" u="sng" dirty="0" err="1">
                <a:solidFill>
                  <a:srgbClr val="C00000"/>
                </a:solidFill>
              </a:rPr>
              <a:t>Ф.И.О.детей</a:t>
            </a:r>
            <a:r>
              <a:rPr lang="ru-RU" sz="1400" u="sng" dirty="0">
                <a:solidFill>
                  <a:srgbClr val="C00000"/>
                </a:solidFill>
              </a:rPr>
              <a:t> 	Петрова Наталья Ивановна (детский сад), Петров </a:t>
            </a:r>
            <a:r>
              <a:rPr lang="ru-RU" sz="1400" u="sng" dirty="0" err="1">
                <a:solidFill>
                  <a:srgbClr val="C00000"/>
                </a:solidFill>
              </a:rPr>
              <a:t>Иван.Иванович</a:t>
            </a:r>
            <a:r>
              <a:rPr lang="ru-RU" sz="1400" u="sng" dirty="0">
                <a:solidFill>
                  <a:srgbClr val="C00000"/>
                </a:solidFill>
              </a:rPr>
              <a:t> (5 В </a:t>
            </a:r>
            <a:r>
              <a:rPr lang="ru-RU" sz="1400" u="sng" dirty="0" err="1">
                <a:solidFill>
                  <a:srgbClr val="C00000"/>
                </a:solidFill>
              </a:rPr>
              <a:t>кл</a:t>
            </a:r>
            <a:r>
              <a:rPr lang="ru-RU" sz="1400" u="sng" dirty="0">
                <a:solidFill>
                  <a:srgbClr val="C00000"/>
                </a:solidFill>
              </a:rPr>
              <a:t>. гимн№18), Петров Петр Иванович (студент)</a:t>
            </a:r>
            <a:r>
              <a:rPr lang="ru-RU" sz="1400" u="sng" dirty="0"/>
              <a:t>	 (пример)</a:t>
            </a:r>
            <a:endParaRPr lang="ru-RU" sz="1400" dirty="0"/>
          </a:p>
          <a:p>
            <a:pPr lvl="0"/>
            <a:r>
              <a:rPr lang="ru-RU" sz="1400" u="sng" dirty="0"/>
              <a:t>Ф.И.О.родителя:_______________________________________________________________________</a:t>
            </a:r>
            <a:endParaRPr lang="ru-RU" sz="1400" dirty="0"/>
          </a:p>
          <a:p>
            <a:r>
              <a:rPr lang="ru-RU" sz="1400" u="sng" dirty="0"/>
              <a:t>Ф.И.О. детей:							</a:t>
            </a:r>
            <a:endParaRPr lang="ru-RU" sz="1400" dirty="0"/>
          </a:p>
          <a:p>
            <a:pPr lvl="0"/>
            <a:r>
              <a:rPr lang="ru-RU" sz="1400" b="1" dirty="0"/>
              <a:t>Дети из малоимущих </a:t>
            </a:r>
            <a:r>
              <a:rPr lang="ru-RU" sz="1400" b="1" dirty="0" err="1"/>
              <a:t>семей:________чел</a:t>
            </a:r>
            <a:r>
              <a:rPr lang="ru-RU" sz="1400" b="1" dirty="0"/>
              <a:t>.</a:t>
            </a:r>
            <a:endParaRPr lang="ru-RU" sz="1400" dirty="0"/>
          </a:p>
          <a:p>
            <a:r>
              <a:rPr lang="ru-RU" sz="1400" b="1" dirty="0"/>
              <a:t>А) Состоят на учете в </a:t>
            </a:r>
            <a:r>
              <a:rPr lang="ru-RU" sz="1400" b="1" dirty="0" err="1"/>
              <a:t>соцзащите____________чел</a:t>
            </a:r>
            <a:r>
              <a:rPr lang="ru-RU" sz="1400" dirty="0"/>
              <a:t>, </a:t>
            </a:r>
          </a:p>
          <a:p>
            <a:pPr lvl="0"/>
            <a:r>
              <a:rPr lang="ru-RU" sz="1400" u="sng" dirty="0" err="1"/>
              <a:t>Ф.И.О.родителя</a:t>
            </a:r>
            <a:r>
              <a:rPr lang="ru-RU" sz="1400" u="sng" dirty="0"/>
              <a:t>															</a:t>
            </a:r>
            <a:endParaRPr lang="ru-RU" sz="1400" dirty="0"/>
          </a:p>
          <a:p>
            <a:r>
              <a:rPr lang="ru-RU" sz="1400" u="sng" dirty="0"/>
              <a:t>Ф.И.О.ребенка:________________________________________________________________________</a:t>
            </a:r>
            <a:endParaRPr lang="ru-RU" sz="1400" dirty="0"/>
          </a:p>
          <a:p>
            <a:pPr lvl="0"/>
            <a:r>
              <a:rPr lang="ru-RU" sz="1400" u="sng" dirty="0"/>
              <a:t>Ф.И</a:t>
            </a:r>
            <a:r>
              <a:rPr lang="ru-RU" sz="1400" b="1" dirty="0"/>
              <a:t>Б) Не состоят на учете в </a:t>
            </a:r>
            <a:r>
              <a:rPr lang="ru-RU" sz="1400" b="1" dirty="0" err="1"/>
              <a:t>соцзащите____________чел</a:t>
            </a:r>
            <a:endParaRPr lang="ru-RU" sz="1400" dirty="0"/>
          </a:p>
          <a:p>
            <a:pPr lvl="0"/>
            <a:r>
              <a:rPr lang="ru-RU" sz="1400" u="sng" dirty="0" err="1"/>
              <a:t>Ф.И.О.родителя</a:t>
            </a:r>
            <a:r>
              <a:rPr lang="ru-RU" sz="1400" u="sng" dirty="0"/>
              <a:t>															</a:t>
            </a:r>
            <a:endParaRPr lang="ru-RU" sz="1400" dirty="0"/>
          </a:p>
          <a:p>
            <a:r>
              <a:rPr lang="ru-RU" sz="1400" u="sng" dirty="0" err="1"/>
              <a:t>Ф.И.О.ребенка</a:t>
            </a:r>
            <a:endParaRPr lang="ru-RU" sz="1400" u="sng" dirty="0"/>
          </a:p>
          <a:p>
            <a:r>
              <a:rPr lang="ru-RU" sz="1400" b="1" dirty="0"/>
              <a:t>Дети-инвалиды (имеют справки МСЭ) </a:t>
            </a:r>
          </a:p>
          <a:p>
            <a:r>
              <a:rPr lang="ru-RU" sz="1400" u="sng" dirty="0"/>
              <a:t>ФИО ребенка:________________________________________________________________</a:t>
            </a:r>
            <a:endParaRPr lang="ru-RU" sz="1400" dirty="0"/>
          </a:p>
          <a:p>
            <a:r>
              <a:rPr lang="ru-RU" sz="1400" u="sng" dirty="0"/>
              <a:t>ФИО ребенка:________________________________________________________________________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8220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00DF24-A195-40D2-BF0D-FA8D3C92C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6201"/>
            <a:ext cx="8153400" cy="62484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ru-RU" sz="1600" b="1" dirty="0"/>
              <a:t>Дети-ОВЗ  (ограниченные возможности здоровья (имеют заключения ПМПК) </a:t>
            </a:r>
            <a:endParaRPr lang="ru-RU" sz="1600" dirty="0"/>
          </a:p>
          <a:p>
            <a:pPr>
              <a:lnSpc>
                <a:spcPct val="150000"/>
              </a:lnSpc>
            </a:pPr>
            <a:r>
              <a:rPr lang="ru-RU" sz="1600" u="sng" dirty="0"/>
              <a:t>ФИО ребенка:______________________________________________________________</a:t>
            </a:r>
            <a:endParaRPr lang="ru-RU" sz="1600" dirty="0"/>
          </a:p>
          <a:p>
            <a:pPr>
              <a:lnSpc>
                <a:spcPct val="150000"/>
              </a:lnSpc>
            </a:pPr>
            <a:r>
              <a:rPr lang="ru-RU" sz="1600" u="sng" dirty="0"/>
              <a:t>ФИО ребенка:______________________________________________________________</a:t>
            </a:r>
            <a:endParaRPr lang="ru-RU" sz="1600" dirty="0"/>
          </a:p>
          <a:p>
            <a:pPr>
              <a:lnSpc>
                <a:spcPct val="150000"/>
              </a:lnSpc>
            </a:pPr>
            <a:r>
              <a:rPr lang="ru-RU" sz="1600" b="1" dirty="0"/>
              <a:t>10. Дети, имеющие тяжелые заболевания (Ф.И.О. ребенка, родителя, какое заболевание</a:t>
            </a:r>
            <a:r>
              <a:rPr lang="ru-RU" sz="1600" b="1" u="sng" dirty="0"/>
              <a:t>)</a:t>
            </a:r>
            <a:r>
              <a:rPr lang="ru-RU" sz="1600" u="sng" dirty="0"/>
              <a:t> Ф.И.О.ребенка:_____________________________________________________________</a:t>
            </a:r>
            <a:endParaRPr lang="ru-RU" sz="1600" dirty="0"/>
          </a:p>
          <a:p>
            <a:pPr>
              <a:lnSpc>
                <a:spcPct val="150000"/>
              </a:lnSpc>
            </a:pPr>
            <a:r>
              <a:rPr lang="ru-RU" sz="1600" u="sng" dirty="0"/>
              <a:t>Ф.И.О.ребенка:_____________________________________________________________</a:t>
            </a:r>
            <a:endParaRPr lang="ru-RU" sz="1600" dirty="0"/>
          </a:p>
          <a:p>
            <a:pPr lvl="0">
              <a:lnSpc>
                <a:spcPct val="150000"/>
              </a:lnSpc>
            </a:pPr>
            <a:r>
              <a:rPr lang="ru-RU" sz="1600" b="1" dirty="0"/>
              <a:t>Дети- сироты (Ф.И.О. ребенка, законного представителя)____________________________________________________________</a:t>
            </a:r>
            <a:endParaRPr lang="ru-RU" sz="1600" dirty="0"/>
          </a:p>
          <a:p>
            <a:pPr lvl="0">
              <a:lnSpc>
                <a:spcPct val="150000"/>
              </a:lnSpc>
            </a:pPr>
            <a:r>
              <a:rPr lang="ru-RU" sz="1600" b="1" dirty="0"/>
              <a:t>Один родитель умер (Ф.И.О. родителя и ребенка)</a:t>
            </a:r>
            <a:endParaRPr lang="ru-RU" sz="1600" dirty="0"/>
          </a:p>
          <a:p>
            <a:pPr>
              <a:lnSpc>
                <a:spcPct val="150000"/>
              </a:lnSpc>
            </a:pPr>
            <a:r>
              <a:rPr lang="ru-RU" sz="1600" b="1" dirty="0"/>
              <a:t>12 . Учащиеся, требующие особого педагогического внимания, причины трудностей Ф.И.О ребенка и родителей,  домашний адрес, телефон______</a:t>
            </a:r>
            <a:endParaRPr lang="ru-RU" sz="1600" dirty="0"/>
          </a:p>
          <a:p>
            <a:pPr lvl="0">
              <a:lnSpc>
                <a:spcPct val="150000"/>
              </a:lnSpc>
            </a:pPr>
            <a:r>
              <a:rPr lang="ru-RU" sz="1600" b="1" dirty="0"/>
              <a:t>Семья, отрицательно влияющая на воспитание детей; дети, находящиеся в трудной жизненной ситуации (указать причину) Ф.И.О.  ребенка и родителей, домашний адрес, телефон</a:t>
            </a:r>
            <a:endParaRPr lang="ru-RU" sz="1600" dirty="0"/>
          </a:p>
          <a:p>
            <a:pPr>
              <a:lnSpc>
                <a:spcPct val="150000"/>
              </a:lnSpc>
            </a:pPr>
            <a:r>
              <a:rPr lang="ru-RU" sz="1600" b="1" dirty="0"/>
              <a:t>________________________________________________________________________</a:t>
            </a:r>
            <a:endParaRPr lang="ru-RU" sz="16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23112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7420-AE21-4B94-B988-4B26BC1A1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"/>
            <a:ext cx="8763000" cy="4618037"/>
          </a:xfrm>
        </p:spPr>
        <p:txBody>
          <a:bodyPr/>
          <a:lstStyle/>
          <a:p>
            <a:pPr algn="ctr"/>
            <a:r>
              <a:rPr lang="ru-RU" sz="1200" b="1" dirty="0"/>
              <a:t>СОЦИАЛЬНЫЙ ПАСПОРТ СЕМЬИ</a:t>
            </a:r>
            <a:r>
              <a:rPr lang="ru-RU" sz="1200" dirty="0"/>
              <a:t>   </a:t>
            </a:r>
            <a:r>
              <a:rPr lang="ru-RU" sz="1200" b="1" dirty="0"/>
              <a:t>учащегося МАОУ гимназии № 18</a:t>
            </a:r>
            <a:r>
              <a:rPr lang="ru-RU" sz="1200" dirty="0"/>
              <a:t>  </a:t>
            </a:r>
            <a:r>
              <a:rPr lang="ru-RU" sz="1200" b="1" u="sng" dirty="0"/>
              <a:t>	 «    »</a:t>
            </a:r>
            <a:r>
              <a:rPr lang="ru-RU" sz="1200" b="1" dirty="0"/>
              <a:t>  класса </a:t>
            </a:r>
            <a:endParaRPr lang="ru-RU" sz="1200" dirty="0"/>
          </a:p>
          <a:p>
            <a:pPr algn="ctr"/>
            <a:r>
              <a:rPr lang="ru-RU" sz="1400" b="1" dirty="0"/>
              <a:t>СВЕДЕНИЯ О РЕБЁНКЕ</a:t>
            </a:r>
            <a:endParaRPr lang="ru-RU" sz="1400" dirty="0"/>
          </a:p>
          <a:p>
            <a:r>
              <a:rPr lang="ru-RU" sz="1400" u="sng" dirty="0"/>
              <a:t>						_____________________________</a:t>
            </a:r>
            <a:endParaRPr lang="ru-RU" sz="1400" dirty="0"/>
          </a:p>
          <a:p>
            <a:r>
              <a:rPr lang="ru-RU" sz="1400" dirty="0"/>
              <a:t>(Ф.И.О. учащегося полностью)</a:t>
            </a:r>
          </a:p>
          <a:p>
            <a:r>
              <a:rPr lang="ru-RU" sz="1400" dirty="0"/>
              <a:t>Дата рождения ____________________________Национальность</a:t>
            </a:r>
            <a:r>
              <a:rPr lang="ru-RU" sz="1400" u="sng" dirty="0"/>
              <a:t>				</a:t>
            </a:r>
            <a:endParaRPr lang="ru-RU" sz="1400" dirty="0"/>
          </a:p>
          <a:p>
            <a:pPr marL="0" indent="0">
              <a:buNone/>
            </a:pPr>
            <a:r>
              <a:rPr lang="ru-RU" sz="1200" dirty="0"/>
              <a:t>                                       (Число, месяц, год)</a:t>
            </a:r>
          </a:p>
          <a:p>
            <a:r>
              <a:rPr lang="ru-RU" sz="1400" dirty="0"/>
              <a:t>Домашний адрес_______________________________________________________________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400" dirty="0"/>
              <a:t>Телефон сотовый ребёнка</a:t>
            </a:r>
            <a:r>
              <a:rPr lang="ru-RU" sz="1400" u="sng" dirty="0"/>
              <a:t>					</a:t>
            </a:r>
            <a:endParaRPr lang="ru-RU" sz="1400" dirty="0"/>
          </a:p>
          <a:p>
            <a:r>
              <a:rPr lang="ru-RU" sz="1400" b="1" dirty="0"/>
              <a:t>СВЕДЕНИЯ О СЕМЬЕ</a:t>
            </a:r>
            <a:endParaRPr lang="ru-RU" sz="1400" dirty="0"/>
          </a:p>
          <a:p>
            <a:r>
              <a:rPr lang="ru-RU" sz="1400" dirty="0"/>
              <a:t>СВЕДЕНИЯ О РОДИТЕЛЯХ</a:t>
            </a:r>
          </a:p>
          <a:p>
            <a:r>
              <a:rPr lang="ru-RU" sz="1400" b="1" dirty="0"/>
              <a:t>Отец:</a:t>
            </a:r>
            <a:r>
              <a:rPr lang="ru-RU" sz="1400" dirty="0"/>
              <a:t> ________________________________________________________________________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200" dirty="0"/>
              <a:t>(Ф.И.О. полностью)</a:t>
            </a:r>
          </a:p>
          <a:p>
            <a:r>
              <a:rPr lang="ru-RU" sz="1400" dirty="0"/>
              <a:t>Дата рождения (Число, месяц, год)</a:t>
            </a:r>
            <a:r>
              <a:rPr lang="ru-RU" sz="1400" u="sng" dirty="0"/>
              <a:t>			</a:t>
            </a:r>
            <a:r>
              <a:rPr lang="ru-RU" sz="1400" dirty="0"/>
              <a:t>			</a:t>
            </a:r>
          </a:p>
          <a:p>
            <a:r>
              <a:rPr lang="ru-RU" sz="1400" dirty="0"/>
              <a:t>Взаимоотношения с ребёнком, степень влияния на него 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400" dirty="0"/>
              <a:t>_____________________________________________________________________________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400" dirty="0"/>
              <a:t>Место работы _________________________________________________________________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400" dirty="0"/>
              <a:t>Должность ___________________________________________________________________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400" dirty="0"/>
              <a:t>Образование</a:t>
            </a:r>
            <a:r>
              <a:rPr lang="ru-RU" sz="1400" u="sng" dirty="0"/>
              <a:t>			</a:t>
            </a:r>
            <a:r>
              <a:rPr lang="ru-RU" sz="1400" dirty="0"/>
              <a:t>Рабочий тел. __________	Тел. сотовый </a:t>
            </a:r>
          </a:p>
          <a:p>
            <a:r>
              <a:rPr lang="ru-RU" sz="1400" b="1" dirty="0"/>
              <a:t>Мать:</a:t>
            </a:r>
            <a:r>
              <a:rPr lang="ru-RU" sz="1400" dirty="0"/>
              <a:t> _______________________________________________________________________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200" dirty="0"/>
              <a:t> (Ф.И.О. полностью)</a:t>
            </a:r>
          </a:p>
          <a:p>
            <a:r>
              <a:rPr lang="ru-RU" sz="1400" dirty="0"/>
              <a:t>Дата рождения (Число, месяц, год)</a:t>
            </a:r>
            <a:r>
              <a:rPr lang="ru-RU" sz="1400" u="sng" dirty="0"/>
              <a:t>			</a:t>
            </a:r>
            <a:endParaRPr lang="ru-RU" sz="1400" dirty="0"/>
          </a:p>
          <a:p>
            <a:r>
              <a:rPr lang="ru-RU" sz="1400" dirty="0"/>
              <a:t>Взаимоотношения с ребёнком, степень влияния на него 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400" dirty="0"/>
              <a:t>_____________________________________________________________________________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400" dirty="0"/>
              <a:t>Место работы _________________________________________________________________</a:t>
            </a:r>
            <a:r>
              <a:rPr lang="ru-RU" sz="1400" u="sng" dirty="0"/>
              <a:t>	</a:t>
            </a:r>
            <a:endParaRPr lang="ru-RU" sz="1400" dirty="0"/>
          </a:p>
          <a:p>
            <a:r>
              <a:rPr lang="ru-RU" sz="1400" dirty="0"/>
              <a:t>Должность ___________________________________________________________________</a:t>
            </a:r>
          </a:p>
          <a:p>
            <a:r>
              <a:rPr lang="ru-RU" sz="1400" dirty="0"/>
              <a:t>Образование</a:t>
            </a:r>
            <a:r>
              <a:rPr lang="ru-RU" sz="1400" u="sng" dirty="0"/>
              <a:t>			</a:t>
            </a:r>
            <a:r>
              <a:rPr lang="ru-RU" sz="1400" dirty="0"/>
              <a:t> Рабочий тел. __________	Тел. сотовый </a:t>
            </a:r>
            <a:r>
              <a:rPr lang="ru-RU" sz="1400" u="sng" dirty="0"/>
              <a:t>	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42835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</TotalTime>
  <Words>2600</Words>
  <Application>Microsoft Office PowerPoint</Application>
  <PresentationFormat>Экран (4:3)</PresentationFormat>
  <Paragraphs>267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Constantia</vt:lpstr>
      <vt:lpstr>Symbol</vt:lpstr>
      <vt:lpstr>Times New Roman</vt:lpstr>
      <vt:lpstr>Wingdings 2</vt:lpstr>
      <vt:lpstr>Поток</vt:lpstr>
      <vt:lpstr>       Социальный паспорт образовательной организации</vt:lpstr>
      <vt:lpstr>Что такое социальный паспорт школы, его цели и значение?</vt:lpstr>
      <vt:lpstr>Что включает в себя социальный паспорт класса для классного руководителя:  </vt:lpstr>
      <vt:lpstr>Социальный паспорт ОО</vt:lpstr>
      <vt:lpstr> Как заполнить социальный паспорт класса?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Информация для классного руководителя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Ирина</dc:creator>
  <cp:lastModifiedBy>User</cp:lastModifiedBy>
  <cp:revision>29</cp:revision>
  <cp:lastPrinted>1601-01-01T00:00:00Z</cp:lastPrinted>
  <dcterms:created xsi:type="dcterms:W3CDTF">1601-01-01T00:00:00Z</dcterms:created>
  <dcterms:modified xsi:type="dcterms:W3CDTF">2024-09-04T14:34:37Z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