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sldIdLst>
    <p:sldId id="278" r:id="rId2"/>
    <p:sldId id="312" r:id="rId3"/>
    <p:sldId id="313" r:id="rId4"/>
    <p:sldId id="314" r:id="rId5"/>
    <p:sldId id="317" r:id="rId6"/>
    <p:sldId id="315" r:id="rId7"/>
    <p:sldId id="316" r:id="rId8"/>
    <p:sldId id="311" r:id="rId9"/>
    <p:sldId id="310" r:id="rId10"/>
    <p:sldId id="303" r:id="rId11"/>
    <p:sldId id="307" r:id="rId12"/>
    <p:sldId id="301" r:id="rId13"/>
    <p:sldId id="302" r:id="rId14"/>
    <p:sldId id="308" r:id="rId15"/>
    <p:sldId id="309" r:id="rId1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69900-A7EF-48F2-94A4-B7710D9A5C7B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82BC0-0C30-48CC-B965-D0A4174BC2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7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5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inobrkuban.ru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1" y="19853"/>
            <a:ext cx="12172493" cy="682717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3"/>
            <a:ext cx="9144000" cy="990600"/>
          </a:xfrm>
        </p:spPr>
        <p:txBody>
          <a:bodyPr anchor="t" anchorCtr="0"/>
          <a:lstStyle>
            <a:lvl1pPr algn="r">
              <a:defRPr sz="3199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091" indent="0" algn="ctr">
              <a:buNone/>
            </a:lvl2pPr>
            <a:lvl3pPr marL="914180" indent="0" algn="ctr">
              <a:buNone/>
            </a:lvl3pPr>
            <a:lvl4pPr marL="1371271" indent="0" algn="ctr">
              <a:buNone/>
            </a:lvl4pPr>
            <a:lvl5pPr marL="1828361" indent="0" algn="ctr">
              <a:buNone/>
            </a:lvl5pPr>
            <a:lvl6pPr marL="2285452" indent="0" algn="ctr">
              <a:buNone/>
            </a:lvl6pPr>
            <a:lvl7pPr marL="2742541" indent="0" algn="ctr">
              <a:buNone/>
            </a:lvl7pPr>
            <a:lvl8pPr marL="3199632" indent="0" algn="ctr">
              <a:buNone/>
            </a:lvl8pPr>
            <a:lvl9pPr marL="3656723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2" y="6355083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511444F9-EEB7-4311-B5F1-97FE74C203E6}" type="datetimeFigureOut">
              <a:rPr lang="ru-RU" smtClean="0">
                <a:solidFill>
                  <a:srgbClr val="1F497D"/>
                </a:solidFill>
              </a:rPr>
              <a:pPr/>
              <a:t>22.08.2023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7" y="6355083"/>
            <a:ext cx="4632960" cy="365760"/>
          </a:xfrm>
        </p:spPr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3"/>
            <a:ext cx="1625600" cy="365760"/>
          </a:xfrm>
        </p:spPr>
        <p:txBody>
          <a:bodyPr/>
          <a:lstStyle/>
          <a:p>
            <a:fld id="{87FE6D9D-2A0B-43B8-A1C3-81968A25D6EC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2204865"/>
            <a:ext cx="9753600" cy="272337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18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19201" y="5048254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18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2204865"/>
            <a:ext cx="304800" cy="272337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18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4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defTabSz="914180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1" y="19854"/>
            <a:ext cx="12172493" cy="68175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8" y="2869"/>
            <a:ext cx="10753195" cy="833846"/>
          </a:xfrm>
        </p:spPr>
        <p:txBody>
          <a:bodyPr lIns="35997" tIns="35997" rIns="35997" bIns="35997" anchor="ctr">
            <a:normAutofit/>
          </a:bodyPr>
          <a:lstStyle>
            <a:lvl1pPr algn="ctr">
              <a:defRPr sz="2599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3" y="6381331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>
                <a:solidFill>
                  <a:srgbClr val="1F497D"/>
                </a:solidFill>
              </a:rPr>
              <a:pPr/>
              <a:t>22.08.2023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3503712" y="836712"/>
            <a:ext cx="6720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данные 15"/>
          <p:cNvSpPr/>
          <p:nvPr userDrawn="1"/>
        </p:nvSpPr>
        <p:spPr>
          <a:xfrm>
            <a:off x="410232" y="32042"/>
            <a:ext cx="1392832" cy="1165081"/>
          </a:xfrm>
          <a:prstGeom prst="flowChartInputOutput">
            <a:avLst/>
          </a:prstGeom>
          <a:solidFill>
            <a:srgbClr val="4F81BD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193" tIns="58596" rIns="117193" bIns="5859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7" name="Блок-схема: данные 16"/>
          <p:cNvSpPr/>
          <p:nvPr userDrawn="1"/>
        </p:nvSpPr>
        <p:spPr>
          <a:xfrm>
            <a:off x="-1355" y="32039"/>
            <a:ext cx="1108000" cy="718264"/>
          </a:xfrm>
          <a:prstGeom prst="flowChartInputOutput">
            <a:avLst/>
          </a:prstGeom>
          <a:solidFill>
            <a:srgbClr val="4F81BD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193" tIns="58596" rIns="117193" bIns="5859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8" name="Блок-схема: данные 17"/>
          <p:cNvSpPr/>
          <p:nvPr userDrawn="1"/>
        </p:nvSpPr>
        <p:spPr>
          <a:xfrm>
            <a:off x="10157048" y="6539746"/>
            <a:ext cx="2034956" cy="318254"/>
          </a:xfrm>
          <a:prstGeom prst="flowChartInputOutput">
            <a:avLst/>
          </a:prstGeom>
          <a:solidFill>
            <a:srgbClr val="4F81BD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193" tIns="58596" rIns="117193" bIns="5859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9" name="Блок-схема: данные 18"/>
          <p:cNvSpPr/>
          <p:nvPr userDrawn="1"/>
        </p:nvSpPr>
        <p:spPr>
          <a:xfrm>
            <a:off x="10045492" y="6453336"/>
            <a:ext cx="920526" cy="404664"/>
          </a:xfrm>
          <a:prstGeom prst="flowChartInputOutput">
            <a:avLst/>
          </a:prstGeom>
          <a:solidFill>
            <a:srgbClr val="4F81BD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193" tIns="58596" rIns="117193" bIns="5859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0" name="Блок-схема: данные 19"/>
          <p:cNvSpPr/>
          <p:nvPr userDrawn="1"/>
        </p:nvSpPr>
        <p:spPr>
          <a:xfrm>
            <a:off x="1488470" y="32039"/>
            <a:ext cx="690808" cy="718264"/>
          </a:xfrm>
          <a:prstGeom prst="flowChartInputOutput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193" tIns="58596" rIns="117193" bIns="5859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2" name="Блок-схема: данные 21"/>
          <p:cNvSpPr/>
          <p:nvPr userDrawn="1"/>
        </p:nvSpPr>
        <p:spPr>
          <a:xfrm>
            <a:off x="9840418" y="19853"/>
            <a:ext cx="1679510" cy="816859"/>
          </a:xfrm>
          <a:prstGeom prst="flowChartInputOutput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193" tIns="58596" rIns="117193" bIns="5859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3" name="Блок-схема: данные 22"/>
          <p:cNvSpPr/>
          <p:nvPr userDrawn="1"/>
        </p:nvSpPr>
        <p:spPr>
          <a:xfrm>
            <a:off x="10357986" y="5429"/>
            <a:ext cx="1594667" cy="1004106"/>
          </a:xfrm>
          <a:prstGeom prst="flowChartInputOutput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193" tIns="58596" rIns="117193" bIns="5859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102373" y="43513"/>
            <a:ext cx="1097086" cy="1007550"/>
            <a:chOff x="102371" y="43510"/>
            <a:chExt cx="797222" cy="749970"/>
          </a:xfrm>
        </p:grpSpPr>
        <p:pic>
          <p:nvPicPr>
            <p:cNvPr id="14" name="Picture 2" descr="http://www.minobrkuban.ru/bitrix/templates/adaptive/img/header_logo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71" y="98159"/>
              <a:ext cx="797222" cy="6953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ГербКубани"/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 bwMode="auto">
            <a:xfrm>
              <a:off x="337715" y="43510"/>
              <a:ext cx="326539" cy="402308"/>
            </a:xfrm>
            <a:prstGeom prst="rect">
              <a:avLst/>
            </a:prstGeom>
            <a:noFill/>
            <a:ln>
              <a:noFill/>
            </a:ln>
            <a:effectLst>
              <a:outerShdw blurRad="101600" dir="4080000" sx="108000" sy="108000" algn="tl" rotWithShape="0">
                <a:prstClr val="black">
                  <a:alpha val="49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78838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1" y="152401"/>
            <a:ext cx="10972800" cy="990600"/>
          </a:xfrm>
          <a:prstGeom prst="rect">
            <a:avLst/>
          </a:prstGeom>
        </p:spPr>
        <p:txBody>
          <a:bodyPr vert="horz" lIns="91432" tIns="45717" rIns="91432" bIns="45717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1" y="1219203"/>
            <a:ext cx="10972800" cy="4910328"/>
          </a:xfrm>
          <a:prstGeom prst="rect">
            <a:avLst/>
          </a:prstGeom>
        </p:spPr>
        <p:txBody>
          <a:bodyPr vert="horz" lIns="91432" tIns="45717" rIns="91432" bIns="45717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3" y="6356353"/>
            <a:ext cx="3052064" cy="365760"/>
          </a:xfrm>
          <a:prstGeom prst="rect">
            <a:avLst/>
          </a:prstGeom>
        </p:spPr>
        <p:txBody>
          <a:bodyPr vert="horz" lIns="91432" tIns="45717" rIns="91432" bIns="45717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180"/>
            <a:fld id="{511444F9-EEB7-4311-B5F1-97FE74C203E6}" type="datetimeFigureOut">
              <a:rPr lang="ru-RU" smtClean="0">
                <a:solidFill>
                  <a:srgbClr val="1F497D"/>
                </a:solidFill>
              </a:rPr>
              <a:pPr defTabSz="914180"/>
              <a:t>22.08.2023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3"/>
            <a:ext cx="4673600" cy="365760"/>
          </a:xfrm>
          <a:prstGeom prst="rect">
            <a:avLst/>
          </a:prstGeom>
        </p:spPr>
        <p:txBody>
          <a:bodyPr vert="horz" lIns="91432" tIns="45717" rIns="91432" bIns="45717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180"/>
            <a:endParaRPr lang="ru-RU">
              <a:solidFill>
                <a:srgbClr val="1F497D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3"/>
            <a:ext cx="2641600" cy="365760"/>
          </a:xfrm>
          <a:prstGeom prst="rect">
            <a:avLst/>
          </a:prstGeom>
        </p:spPr>
        <p:txBody>
          <a:bodyPr vert="horz" lIns="91432" tIns="45717" rIns="91432" bIns="45717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180"/>
            <a:fld id="{87FE6D9D-2A0B-43B8-A1C3-81968A25D6EC}" type="slidenum">
              <a:rPr lang="ru-RU" smtClean="0">
                <a:solidFill>
                  <a:srgbClr val="1F497D"/>
                </a:solidFill>
              </a:rPr>
              <a:pPr defTabSz="914180"/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9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199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255" indent="-274255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599" kern="1200">
          <a:solidFill>
            <a:schemeClr val="tx1"/>
          </a:solidFill>
          <a:latin typeface="+mn-lt"/>
          <a:ea typeface="+mn-ea"/>
          <a:cs typeface="+mn-cs"/>
        </a:defRPr>
      </a:lvl1pPr>
      <a:lvl2pPr marL="548508" indent="-274255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762" indent="-228545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017" indent="-228545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71" indent="-228545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526" indent="-18283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5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361" indent="-18283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197" indent="-18283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033" indent="-18283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ro23.ru/?page_id=487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ictures\kartakk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47899" y="295275"/>
            <a:ext cx="3925774" cy="5117129"/>
          </a:xfrm>
          <a:prstGeom prst="rect">
            <a:avLst/>
          </a:prstGeom>
          <a:ln>
            <a:noFill/>
          </a:ln>
          <a:effectLst>
            <a:outerShdw blurRad="165100" dist="101600" dir="5220000" sx="106000" sy="106000" algn="ctr" rotWithShape="0">
              <a:prstClr val="black">
                <a:alpha val="56000"/>
              </a:prstClr>
            </a:outerShdw>
          </a:effectLst>
          <a:scene3d>
            <a:camera prst="perspectiveRelaxed"/>
            <a:lightRig rig="threePt" dir="t"/>
          </a:scene3d>
          <a:extLst/>
        </p:spPr>
      </p:pic>
      <p:sp>
        <p:nvSpPr>
          <p:cNvPr id="2" name="TextBox 1"/>
          <p:cNvSpPr txBox="1"/>
          <p:nvPr/>
        </p:nvSpPr>
        <p:spPr>
          <a:xfrm>
            <a:off x="518327" y="956345"/>
            <a:ext cx="1006019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1F497D">
                  <a:lumMod val="75000"/>
                </a:srgbClr>
              </a:solidFill>
            </a:endParaRPr>
          </a:p>
          <a:p>
            <a:r>
              <a:rPr lang="ru-RU" sz="2400" b="1" dirty="0">
                <a:solidFill>
                  <a:srgbClr val="1F497D">
                    <a:lumMod val="75000"/>
                  </a:srgbClr>
                </a:solidFill>
              </a:rPr>
              <a:t>План работы профессионального сообщества </a:t>
            </a:r>
          </a:p>
          <a:p>
            <a:r>
              <a:rPr lang="ru-RU" sz="2400" b="1" dirty="0">
                <a:solidFill>
                  <a:srgbClr val="1F497D">
                    <a:lumMod val="75000"/>
                  </a:srgbClr>
                </a:solidFill>
              </a:rPr>
              <a:t>педагогов-психологов Краснодарского края</a:t>
            </a:r>
          </a:p>
          <a:p>
            <a:r>
              <a:rPr lang="ru-RU" sz="2400" b="1" dirty="0">
                <a:solidFill>
                  <a:srgbClr val="1F497D">
                    <a:lumMod val="75000"/>
                  </a:srgbClr>
                </a:solidFill>
              </a:rPr>
              <a:t> на 2023-2024 учебный год.</a:t>
            </a:r>
          </a:p>
          <a:p>
            <a:pPr algn="ctr"/>
            <a:endParaRPr lang="ru-RU" sz="2400" b="1" dirty="0">
              <a:solidFill>
                <a:srgbClr val="1F497D">
                  <a:lumMod val="75000"/>
                </a:srgbClr>
              </a:solidFill>
            </a:endParaRPr>
          </a:p>
          <a:p>
            <a:r>
              <a:rPr lang="ru-RU" sz="2400" b="1" dirty="0">
                <a:solidFill>
                  <a:srgbClr val="1F497D">
                    <a:lumMod val="75000"/>
                  </a:srgbClr>
                </a:solidFill>
              </a:rPr>
              <a:t>Супервизия для  педагогов-психологов</a:t>
            </a:r>
          </a:p>
          <a:p>
            <a:r>
              <a:rPr lang="ru-RU" sz="2400" b="1" dirty="0">
                <a:solidFill>
                  <a:srgbClr val="1F497D">
                    <a:lumMod val="75000"/>
                  </a:srgbClr>
                </a:solidFill>
              </a:rPr>
              <a:t> в рамках совершенствования деятельности </a:t>
            </a:r>
          </a:p>
          <a:p>
            <a:r>
              <a:rPr lang="ru-RU" sz="2400" b="1" dirty="0">
                <a:solidFill>
                  <a:srgbClr val="1F497D">
                    <a:lumMod val="75000"/>
                  </a:srgbClr>
                </a:solidFill>
              </a:rPr>
              <a:t>психологической службы </a:t>
            </a:r>
          </a:p>
          <a:p>
            <a:r>
              <a:rPr lang="ru-RU" sz="2400" b="1" dirty="0">
                <a:solidFill>
                  <a:srgbClr val="1F497D">
                    <a:lumMod val="75000"/>
                  </a:srgbClr>
                </a:solidFill>
              </a:rPr>
              <a:t>в системе образования Краснодарского края</a:t>
            </a:r>
            <a:endParaRPr lang="ru-RU" sz="24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Мищенко Наталья Ивановна, старший преподаватель кафедры </a:t>
            </a:r>
          </a:p>
          <a:p>
            <a:r>
              <a:rPr lang="ru-RU" dirty="0">
                <a:solidFill>
                  <a:srgbClr val="002060"/>
                </a:solidFill>
              </a:rPr>
              <a:t>психологии, педагогики и дополнительного образования ГБОУ ИРО Краснодарского края, </a:t>
            </a:r>
          </a:p>
          <a:p>
            <a:r>
              <a:rPr lang="ru-RU" dirty="0">
                <a:solidFill>
                  <a:srgbClr val="002060"/>
                </a:solidFill>
              </a:rPr>
              <a:t>педагог-психолог МАОУ СОШ№37 имени Героя Советского Союза Алексея Леженина г. Краснодара</a:t>
            </a:r>
          </a:p>
          <a:p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0E2B3F-9492-4B32-9B00-776C436C1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4400" dirty="0">
                <a:solidFill>
                  <a:srgbClr val="002060"/>
                </a:solidFill>
              </a:rPr>
              <a:t>Виды супервизии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470642-0EFA-43E1-AE98-291A683F43B1}"/>
              </a:ext>
            </a:extLst>
          </p:cNvPr>
          <p:cNvSpPr/>
          <p:nvPr/>
        </p:nvSpPr>
        <p:spPr>
          <a:xfrm>
            <a:off x="847288" y="1720840"/>
            <a:ext cx="101087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По форме</a:t>
            </a:r>
            <a:r>
              <a:rPr lang="ru-RU" sz="2400" b="1" dirty="0">
                <a:solidFill>
                  <a:srgbClr val="002060"/>
                </a:solidFill>
              </a:rPr>
              <a:t> супервизия </a:t>
            </a:r>
            <a:r>
              <a:rPr lang="ru-RU" sz="2400" dirty="0">
                <a:solidFill>
                  <a:srgbClr val="002060"/>
                </a:solidFill>
              </a:rPr>
              <a:t>бывает </a:t>
            </a:r>
            <a:r>
              <a:rPr lang="ru-RU" sz="2400" b="1" u="sng" dirty="0">
                <a:solidFill>
                  <a:srgbClr val="002060"/>
                </a:solidFill>
              </a:rPr>
              <a:t>индивидуальной и</a:t>
            </a:r>
            <a:r>
              <a:rPr lang="ru-RU" sz="2400" b="1" u="sng" dirty="0">
                <a:solidFill>
                  <a:srgbClr val="C00000"/>
                </a:solidFill>
              </a:rPr>
              <a:t> групповой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По </a:t>
            </a:r>
            <a:r>
              <a:rPr lang="ru-RU" sz="2400" b="1" dirty="0">
                <a:solidFill>
                  <a:srgbClr val="002060"/>
                </a:solidFill>
              </a:rPr>
              <a:t>критерию содержания </a:t>
            </a:r>
            <a:r>
              <a:rPr lang="ru-RU" sz="2400" dirty="0">
                <a:solidFill>
                  <a:srgbClr val="002060"/>
                </a:solidFill>
              </a:rPr>
              <a:t>можно выделить следующие виды: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solidFill>
                  <a:srgbClr val="002060"/>
                </a:solidFill>
              </a:rPr>
              <a:t>наставническая</a:t>
            </a:r>
            <a:r>
              <a:rPr lang="ru-RU" sz="2400" dirty="0">
                <a:solidFill>
                  <a:srgbClr val="002060"/>
                </a:solidFill>
              </a:rPr>
              <a:t> (освоение и закрепление навыка в рамках школы);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административная</a:t>
            </a:r>
            <a:r>
              <a:rPr lang="ru-RU" sz="2400" dirty="0">
                <a:solidFill>
                  <a:srgbClr val="002060"/>
                </a:solidFill>
              </a:rPr>
              <a:t> (учет практики и её обсуждение с целью повышения профессионального статуса);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профессиональная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(обмен опыта с коллегами по улучшению качества работы).</a:t>
            </a:r>
          </a:p>
        </p:txBody>
      </p:sp>
    </p:spTree>
    <p:extLst>
      <p:ext uri="{BB962C8B-B14F-4D97-AF65-F5344CB8AC3E}">
        <p14:creationId xmlns:p14="http://schemas.microsoft.com/office/powerpoint/2010/main" val="166626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A23BAA-EDC9-4E2D-85B4-72C9026FD8A2}"/>
              </a:ext>
            </a:extLst>
          </p:cNvPr>
          <p:cNvSpPr/>
          <p:nvPr/>
        </p:nvSpPr>
        <p:spPr>
          <a:xfrm>
            <a:off x="520117" y="75501"/>
            <a:ext cx="11157358" cy="6465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 методу взаимодействия с парой клиент–специалист возможно выделение следующих видов супервизии: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очная;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заочная;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интерактивная;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супервизия с использованием технических  средств.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</a:rPr>
              <a:t>Наиболее распространенной формой является </a:t>
            </a:r>
            <a:r>
              <a:rPr lang="ru-RU" b="1" i="1" dirty="0">
                <a:solidFill>
                  <a:srgbClr val="C00000"/>
                </a:solidFill>
              </a:rPr>
              <a:t>заочная супервизия </a:t>
            </a:r>
            <a:r>
              <a:rPr lang="ru-RU" dirty="0">
                <a:solidFill>
                  <a:srgbClr val="002060"/>
                </a:solidFill>
              </a:rPr>
              <a:t>— большинство индивидуальных </a:t>
            </a:r>
            <a:r>
              <a:rPr lang="ru-RU" dirty="0" err="1">
                <a:solidFill>
                  <a:srgbClr val="002060"/>
                </a:solidFill>
              </a:rPr>
              <a:t>супервизий</a:t>
            </a:r>
            <a:r>
              <a:rPr lang="ru-RU" dirty="0">
                <a:solidFill>
                  <a:srgbClr val="002060"/>
                </a:solidFill>
              </a:rPr>
              <a:t> — заочные. </a:t>
            </a:r>
            <a:r>
              <a:rPr lang="ru-RU" sz="1600" b="1" dirty="0">
                <a:solidFill>
                  <a:srgbClr val="002060"/>
                </a:solidFill>
              </a:rPr>
              <a:t>Очная супервизия проводится в присутствии клиента</a:t>
            </a:r>
            <a:r>
              <a:rPr lang="ru-RU" sz="1600" dirty="0">
                <a:solidFill>
                  <a:srgbClr val="002060"/>
                </a:solidFill>
              </a:rPr>
              <a:t>, в этом случае особенно важны этические правила. Данный вид супервизии требует особенно тонкой профессиональной работы и обязательной предварительной договорённости с клиентом. Чаще всего очная супервизия применяется в работе с детьми и в работе с психотическими клиентами. </a:t>
            </a:r>
            <a:r>
              <a:rPr lang="ru-RU" sz="1600" b="1" dirty="0">
                <a:solidFill>
                  <a:srgbClr val="002060"/>
                </a:solidFill>
              </a:rPr>
              <a:t>Интерактивная супервизия проводится при помощи скайпа или комнаты со стеклом и позволяет </a:t>
            </a:r>
            <a:r>
              <a:rPr lang="ru-RU" sz="1600" b="1" dirty="0" err="1">
                <a:solidFill>
                  <a:srgbClr val="002060"/>
                </a:solidFill>
              </a:rPr>
              <a:t>супервизируемому</a:t>
            </a:r>
            <a:r>
              <a:rPr lang="ru-RU" sz="1600" b="1" dirty="0">
                <a:solidFill>
                  <a:srgbClr val="002060"/>
                </a:solidFill>
              </a:rPr>
              <a:t>  специалисту получить совет во время самого процесса работы.</a:t>
            </a:r>
            <a:r>
              <a:rPr lang="ru-RU" sz="1600" dirty="0">
                <a:solidFill>
                  <a:srgbClr val="002060"/>
                </a:solidFill>
              </a:rPr>
              <a:t> Такая форма особенно актуальна для молодых специалистов. В </a:t>
            </a:r>
            <a:r>
              <a:rPr lang="ru-RU" sz="1600" i="1" dirty="0">
                <a:solidFill>
                  <a:srgbClr val="002060"/>
                </a:solidFill>
              </a:rPr>
              <a:t>России интерактивная супервизия </a:t>
            </a:r>
            <a:r>
              <a:rPr lang="ru-RU" sz="1600" dirty="0">
                <a:solidFill>
                  <a:srgbClr val="002060"/>
                </a:solidFill>
              </a:rPr>
              <a:t>проводится достаточно редко.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002060"/>
                </a:solidFill>
              </a:rPr>
              <a:t>Более распространена форма супервизии с использованием технических средств — видео-, аудиоматериалов, предоставленных </a:t>
            </a:r>
            <a:r>
              <a:rPr lang="ru-RU" b="1" i="1" dirty="0" err="1">
                <a:solidFill>
                  <a:srgbClr val="002060"/>
                </a:solidFill>
              </a:rPr>
              <a:t>супервизируемым</a:t>
            </a:r>
            <a:r>
              <a:rPr lang="ru-RU" b="1" i="1" dirty="0">
                <a:solidFill>
                  <a:srgbClr val="002060"/>
                </a:solidFill>
              </a:rPr>
              <a:t>. В некоторых случаях супервизор может потребовать от специалиста проведения супервизии с использованием технических средств. Например, предоставлять диктофонные записи своих сессий.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32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CB816-5186-4B02-9ECB-164BC6863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Потребность в супервизии</a:t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D0A3B2B-C64D-4E3B-8C76-6BEE14629AE9}"/>
              </a:ext>
            </a:extLst>
          </p:cNvPr>
          <p:cNvSpPr/>
          <p:nvPr/>
        </p:nvSpPr>
        <p:spPr>
          <a:xfrm>
            <a:off x="1057013" y="889844"/>
            <a:ext cx="105701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Потребность</a:t>
            </a:r>
            <a:r>
              <a:rPr lang="ru-RU" sz="2400" dirty="0"/>
              <a:t> в супервизии существует как на </a:t>
            </a:r>
            <a:r>
              <a:rPr lang="ru-RU" sz="2400" b="1" i="1" dirty="0">
                <a:solidFill>
                  <a:srgbClr val="C00000"/>
                </a:solidFill>
              </a:rPr>
              <a:t>уровне отдельного специалиста </a:t>
            </a:r>
            <a:r>
              <a:rPr lang="ru-RU" sz="2400" dirty="0"/>
              <a:t>или </a:t>
            </a:r>
            <a:r>
              <a:rPr lang="ru-RU" sz="2400" b="1" i="1" dirty="0">
                <a:solidFill>
                  <a:srgbClr val="C00000"/>
                </a:solidFill>
              </a:rPr>
              <a:t>работодателя</a:t>
            </a:r>
            <a:r>
              <a:rPr lang="ru-RU" sz="2400" dirty="0"/>
              <a:t>, так и на </a:t>
            </a:r>
            <a:r>
              <a:rPr lang="ru-RU" sz="2400" b="1" i="1" dirty="0">
                <a:solidFill>
                  <a:srgbClr val="C00000"/>
                </a:solidFill>
              </a:rPr>
              <a:t>уровне профессионального сообщества в целом.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Практикующий специалист обращается за супервизией, исходя из следующих потребностей: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/>
              <a:t> </a:t>
            </a:r>
            <a:r>
              <a:rPr lang="ru-RU" sz="2400" dirty="0">
                <a:solidFill>
                  <a:srgbClr val="002060"/>
                </a:solidFill>
              </a:rPr>
              <a:t>получение поддержки в </a:t>
            </a:r>
            <a:r>
              <a:rPr lang="ru-RU" sz="2400" b="1" i="1" dirty="0">
                <a:solidFill>
                  <a:srgbClr val="002060"/>
                </a:solidFill>
              </a:rPr>
              <a:t>начале профессиональной деятельности</a:t>
            </a:r>
            <a:r>
              <a:rPr lang="ru-RU" sz="2400" dirty="0">
                <a:solidFill>
                  <a:srgbClr val="002060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</a:rPr>
              <a:t> получение помощи </a:t>
            </a:r>
            <a:r>
              <a:rPr lang="ru-RU" sz="2400" b="1" dirty="0">
                <a:solidFill>
                  <a:srgbClr val="002060"/>
                </a:solidFill>
              </a:rPr>
              <a:t>в сложных ситуациях (тяжёлый случай, конфликт)</a:t>
            </a:r>
            <a:r>
              <a:rPr lang="ru-RU" sz="2400" dirty="0">
                <a:solidFill>
                  <a:srgbClr val="002060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solidFill>
                  <a:srgbClr val="002060"/>
                </a:solidFill>
              </a:rPr>
              <a:t>признание и статус в профессиональном сообществе </a:t>
            </a:r>
            <a:r>
              <a:rPr lang="ru-RU" sz="2400" dirty="0">
                <a:solidFill>
                  <a:srgbClr val="002060"/>
                </a:solidFill>
              </a:rPr>
              <a:t>(во многих школах действует ступенчатое получение статуса, для членства высокого уровня нужна супервизия);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solidFill>
                  <a:srgbClr val="002060"/>
                </a:solidFill>
              </a:rPr>
              <a:t>профилактика профессионального выгорания </a:t>
            </a:r>
            <a:r>
              <a:rPr lang="ru-RU" sz="2400" dirty="0">
                <a:solidFill>
                  <a:srgbClr val="002060"/>
                </a:solidFill>
              </a:rPr>
              <a:t>(в начале деятельности и при достижении наивысшего уровня профессиональной эффективности);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профессиональный рост </a:t>
            </a:r>
            <a:r>
              <a:rPr lang="ru-RU" sz="2400" dirty="0">
                <a:solidFill>
                  <a:srgbClr val="002060"/>
                </a:solidFill>
              </a:rPr>
              <a:t>(супервизия позволяет специалисту знакомиться с ранее неизвестными методами и подходами и их представителями).</a:t>
            </a:r>
          </a:p>
        </p:txBody>
      </p:sp>
    </p:spTree>
    <p:extLst>
      <p:ext uri="{BB962C8B-B14F-4D97-AF65-F5344CB8AC3E}">
        <p14:creationId xmlns:p14="http://schemas.microsoft.com/office/powerpoint/2010/main" val="416947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927A8-9242-4E6C-89A8-CDAB22D2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350" y="201335"/>
            <a:ext cx="10543304" cy="1258349"/>
          </a:xfrm>
        </p:spPr>
        <p:txBody>
          <a:bodyPr>
            <a:normAutofit/>
          </a:bodyPr>
          <a:lstStyle/>
          <a:p>
            <a:r>
              <a:rPr lang="ru-RU" dirty="0"/>
              <a:t>Основные потребности </a:t>
            </a:r>
            <a:r>
              <a:rPr lang="ru-RU" i="1" dirty="0"/>
              <a:t>работодателей</a:t>
            </a:r>
            <a:r>
              <a:rPr lang="ru-RU" dirty="0"/>
              <a:t> в наличии супервизии для специалистов организации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EF9E1CD-D3E8-40E0-9300-E913B657643C}"/>
              </a:ext>
            </a:extLst>
          </p:cNvPr>
          <p:cNvSpPr/>
          <p:nvPr/>
        </p:nvSpPr>
        <p:spPr>
          <a:xfrm>
            <a:off x="847289" y="1543574"/>
            <a:ext cx="1014525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 </a:t>
            </a:r>
            <a:r>
              <a:rPr lang="ru-RU" b="1" i="1" dirty="0">
                <a:solidFill>
                  <a:srgbClr val="002060"/>
                </a:solidFill>
              </a:rPr>
              <a:t>контроль эффективности, гарантия качества оказываемой услуги </a:t>
            </a:r>
            <a:r>
              <a:rPr lang="ru-RU" dirty="0">
                <a:solidFill>
                  <a:srgbClr val="002060"/>
                </a:solidFill>
              </a:rPr>
              <a:t>(мнение супервизора не является абсолютным в этом вопросе, но позволяет отследить основные направления и вместе со специалистом принимать меры по решению этих задач);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разрешение конфликтных ситуаций с клиентами, а также между специалистами </a:t>
            </a:r>
            <a:r>
              <a:rPr lang="ru-RU" dirty="0">
                <a:solidFill>
                  <a:srgbClr val="002060"/>
                </a:solidFill>
              </a:rPr>
              <a:t>(важно отметить, что супервизор не выполняет функцию третейского судьи, а отслеживает, насколько были выполнены стандарты в том или ином взаимодействии);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i="1" dirty="0">
                <a:solidFill>
                  <a:srgbClr val="C00000"/>
                </a:solidFill>
              </a:rPr>
              <a:t>организация условий для профессионального роста и развития специалиста </a:t>
            </a:r>
            <a:r>
              <a:rPr lang="ru-RU" dirty="0">
                <a:solidFill>
                  <a:srgbClr val="002060"/>
                </a:solidFill>
              </a:rPr>
              <a:t>(несмотря на инициативу работодателя, </a:t>
            </a:r>
            <a:r>
              <a:rPr lang="ru-RU" b="1" i="1" dirty="0">
                <a:solidFill>
                  <a:srgbClr val="002060"/>
                </a:solidFill>
              </a:rPr>
              <a:t>здесь необходима личная заинтересованность специалиста</a:t>
            </a:r>
            <a:r>
              <a:rPr lang="ru-RU" dirty="0">
                <a:solidFill>
                  <a:srgbClr val="002060"/>
                </a:solidFill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i="1" dirty="0">
                <a:solidFill>
                  <a:srgbClr val="002060"/>
                </a:solidFill>
              </a:rPr>
              <a:t>повышение качества работы с клиентами, повышение экономической и социальной эффективности предприятия </a:t>
            </a:r>
            <a:r>
              <a:rPr lang="ru-RU" dirty="0">
                <a:solidFill>
                  <a:srgbClr val="002060"/>
                </a:solidFill>
              </a:rPr>
              <a:t>(в центре внимания будут находиться коммуникативные процессы);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i="1" dirty="0">
                <a:solidFill>
                  <a:srgbClr val="002060"/>
                </a:solidFill>
              </a:rPr>
              <a:t>экспертная оценка качества работы с целью сертификации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sz="2400" b="1" i="1" dirty="0">
                <a:solidFill>
                  <a:srgbClr val="C00000"/>
                </a:solidFill>
              </a:rPr>
              <a:t>Супервизия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также является </a:t>
            </a:r>
            <a:r>
              <a:rPr lang="ru-RU" sz="2400" b="1" dirty="0">
                <a:solidFill>
                  <a:srgbClr val="C00000"/>
                </a:solidFill>
              </a:rPr>
              <a:t>потребностью профессионального сообщества в целом, </a:t>
            </a:r>
            <a:r>
              <a:rPr lang="ru-RU" sz="2400" b="1" dirty="0">
                <a:solidFill>
                  <a:srgbClr val="002060"/>
                </a:solidFill>
              </a:rPr>
              <a:t>поскольку она даёт </a:t>
            </a:r>
            <a:r>
              <a:rPr lang="ru-RU" sz="2400" b="1" i="1" dirty="0">
                <a:solidFill>
                  <a:srgbClr val="C00000"/>
                </a:solidFill>
              </a:rPr>
              <a:t>экспертную оценку уровня подготовки специалистов</a:t>
            </a:r>
            <a:r>
              <a:rPr lang="ru-RU" sz="2400" b="1" dirty="0">
                <a:solidFill>
                  <a:srgbClr val="002060"/>
                </a:solidFill>
              </a:rPr>
              <a:t>, а ведь именно </a:t>
            </a:r>
            <a:r>
              <a:rPr lang="ru-RU" sz="2400" b="1" i="1" dirty="0">
                <a:solidFill>
                  <a:srgbClr val="C00000"/>
                </a:solidFill>
              </a:rPr>
              <a:t>качество работы специалистов формирует имидж и репутацию всего профессионального сообщества.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35232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DA2C8-5B12-4633-9848-AD3B333E5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i="1"/>
            </a:br>
            <a:r>
              <a:rPr lang="ru-RU" i="1"/>
              <a:t>Полимодальность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A7F33F0-6D75-47FB-9C0F-EA59EC424F2F}"/>
              </a:ext>
            </a:extLst>
          </p:cNvPr>
          <p:cNvSpPr/>
          <p:nvPr/>
        </p:nvSpPr>
        <p:spPr>
          <a:xfrm>
            <a:off x="658368" y="1325880"/>
            <a:ext cx="11054946" cy="5175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источником </a:t>
            </a:r>
            <a:r>
              <a:rPr lang="ru-RU" sz="1600" b="1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полимодальности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является тип образовательной системы</a:t>
            </a: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в которой формируется российский специалист. </a:t>
            </a:r>
            <a:r>
              <a:rPr lang="ru-RU" sz="1600" b="1" i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Выпускник психологического факультета изначально </a:t>
            </a:r>
            <a:r>
              <a:rPr lang="ru-RU" sz="1600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полимодален</a:t>
            </a:r>
            <a:r>
              <a:rPr lang="ru-RU" sz="1600" b="1" i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Ему преподают и с него требуют знания множества направлений и психологических школ.</a:t>
            </a:r>
            <a:endParaRPr lang="ru-RU" sz="16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Помимо этого, существуют и другие источники </a:t>
            </a:r>
            <a:r>
              <a:rPr lang="ru-RU" sz="1600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полимодальности</a:t>
            </a:r>
            <a:r>
              <a:rPr lang="ru-RU" sz="1600" b="1" i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Приведем основные из них: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случае эффективной работы с одним запросом клиента</a:t>
            </a: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у него часто появляется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новый запрос, для удовлетворения которого более эффективной может оказаться работа в другой модальности </a:t>
            </a: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(например, переход от быстрой техники к аналитической)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Любой клиентский запрос полиморфен, причины возникновения и способы формирования запроса разнообразны, поэтому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знание методов разных модальностей может быть полезным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в общественном сознании </a:t>
            </a: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могут способствовать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появлению или усилению в обществе интереса к той или иной модальности;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Желание специалиста развиваться, осваивать новое</a:t>
            </a: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может способствовать появлению у него интереса к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освоению новых модальностей.</a:t>
            </a:r>
            <a:endParaRPr lang="ru-RU" sz="16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Важно отметить, что в настоящее время большинство открытий осуществляется в междисциплинарных пространствах.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600" b="1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полимодальности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ориентирует супервизора не только на поиск универсальных факторов процесса терапии </a:t>
            </a:r>
            <a:r>
              <a:rPr lang="ru-RU" sz="16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(или консультирования), но </a:t>
            </a:r>
            <a:r>
              <a:rPr lang="ru-RU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 на поиск аналитической (максимально нейтральной) позиции, предполагающей открытость восприятия феноменов процесса взаимодействия специалиста и клиента.</a:t>
            </a:r>
            <a:endParaRPr lang="ru-RU" sz="16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37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C564A8-8A93-4878-B2D5-FF00B12E8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137160"/>
            <a:ext cx="10405873" cy="11978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i="1" dirty="0"/>
            </a:br>
            <a:br>
              <a:rPr lang="ru-RU" i="1" dirty="0"/>
            </a:br>
            <a:r>
              <a:rPr lang="ru-RU" i="1" dirty="0"/>
              <a:t>Использование </a:t>
            </a:r>
            <a:r>
              <a:rPr lang="ru-RU" i="1" dirty="0" err="1"/>
              <a:t>шестифокусной</a:t>
            </a:r>
            <a:r>
              <a:rPr lang="ru-RU" i="1" dirty="0"/>
              <a:t> модели в индивидуальном </a:t>
            </a:r>
            <a:r>
              <a:rPr lang="ru-RU" i="1" dirty="0" err="1"/>
              <a:t>супервизионном</a:t>
            </a:r>
            <a:r>
              <a:rPr lang="ru-RU" i="1" dirty="0"/>
              <a:t> процессе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615CAEE8-771B-48DF-A1CD-C85900A073C4}"/>
              </a:ext>
            </a:extLst>
          </p:cNvPr>
          <p:cNvSpPr/>
          <p:nvPr/>
        </p:nvSpPr>
        <p:spPr>
          <a:xfrm>
            <a:off x="699517" y="1664208"/>
            <a:ext cx="3374136" cy="2029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Первый фокус</a:t>
            </a:r>
          </a:p>
          <a:p>
            <a:pPr algn="ctr"/>
            <a:r>
              <a:rPr lang="ru-RU" b="1" dirty="0"/>
              <a:t> </a:t>
            </a:r>
            <a:r>
              <a:rPr lang="ru-RU" dirty="0"/>
              <a:t>внимания — вся информация о клиенте и его процессах;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AD2702D9-4317-4F92-BE14-C224E8E33EAD}"/>
              </a:ext>
            </a:extLst>
          </p:cNvPr>
          <p:cNvSpPr/>
          <p:nvPr/>
        </p:nvSpPr>
        <p:spPr>
          <a:xfrm>
            <a:off x="4398264" y="1664208"/>
            <a:ext cx="3374136" cy="2029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Второй фокус</a:t>
            </a:r>
          </a:p>
          <a:p>
            <a:pPr algn="ctr"/>
            <a:r>
              <a:rPr lang="ru-RU" b="1" dirty="0"/>
              <a:t> </a:t>
            </a:r>
            <a:r>
              <a:rPr lang="ru-RU" dirty="0"/>
              <a:t>внимания — всё, связанное с коммуникацией клиента и специалиста (психолога)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CBDE999-C975-4957-A54E-39F2FE154001}"/>
              </a:ext>
            </a:extLst>
          </p:cNvPr>
          <p:cNvSpPr/>
          <p:nvPr/>
        </p:nvSpPr>
        <p:spPr>
          <a:xfrm>
            <a:off x="8238744" y="1664208"/>
            <a:ext cx="3410712" cy="2029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  <a:p>
            <a:pPr algn="ctr"/>
            <a:r>
              <a:rPr lang="ru-RU" b="1" dirty="0"/>
              <a:t>Третий фокус </a:t>
            </a:r>
          </a:p>
          <a:p>
            <a:pPr algn="ctr"/>
            <a:r>
              <a:rPr lang="ru-RU" dirty="0"/>
              <a:t>внимания — специалист «там и тогда», в ситуации консультирования </a:t>
            </a:r>
          </a:p>
          <a:p>
            <a:pPr algn="ctr"/>
            <a:r>
              <a:rPr lang="ru-RU" sz="1400" dirty="0"/>
              <a:t>(его воспоминания о ходе процесса, мысли, чувства, ассоциации)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8B07B2B5-0E25-4045-B707-5977B5D2990A}"/>
              </a:ext>
            </a:extLst>
          </p:cNvPr>
          <p:cNvSpPr/>
          <p:nvPr/>
        </p:nvSpPr>
        <p:spPr>
          <a:xfrm>
            <a:off x="699516" y="4422648"/>
            <a:ext cx="3374136" cy="2029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Четвертый фокус </a:t>
            </a:r>
          </a:p>
          <a:p>
            <a:pPr algn="ctr"/>
            <a:r>
              <a:rPr lang="ru-RU" dirty="0"/>
              <a:t>внимания — специалист «здесь и сейчас», на супервизии</a:t>
            </a:r>
            <a:endParaRPr lang="ru-RU" sz="1400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70EC59A-3F52-43F5-9F7A-A5E16F0D28F6}"/>
              </a:ext>
            </a:extLst>
          </p:cNvPr>
          <p:cNvSpPr/>
          <p:nvPr/>
        </p:nvSpPr>
        <p:spPr>
          <a:xfrm>
            <a:off x="4398263" y="4422648"/>
            <a:ext cx="3374136" cy="2029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Пятый  фокус </a:t>
            </a:r>
          </a:p>
          <a:p>
            <a:pPr algn="ctr"/>
            <a:r>
              <a:rPr lang="ru-RU" dirty="0"/>
              <a:t>внимания — коммуникация специалиста </a:t>
            </a:r>
          </a:p>
          <a:p>
            <a:pPr algn="ctr"/>
            <a:r>
              <a:rPr lang="ru-RU" dirty="0"/>
              <a:t>с супервизором</a:t>
            </a:r>
            <a:endParaRPr lang="ru-RU" sz="1400" dirty="0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73572CE7-B468-4698-A45C-1F6872CEF13E}"/>
              </a:ext>
            </a:extLst>
          </p:cNvPr>
          <p:cNvSpPr/>
          <p:nvPr/>
        </p:nvSpPr>
        <p:spPr>
          <a:xfrm>
            <a:off x="8238744" y="4416552"/>
            <a:ext cx="3253740" cy="2029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Шестой фокус </a:t>
            </a:r>
          </a:p>
          <a:p>
            <a:pPr algn="ctr"/>
            <a:r>
              <a:rPr lang="ru-RU" dirty="0"/>
              <a:t>внимания — собственное состояние  супервизора </a:t>
            </a:r>
          </a:p>
          <a:p>
            <a:pPr algn="ctr"/>
            <a:r>
              <a:rPr lang="ru-RU" dirty="0"/>
              <a:t> «здесь и  сейчас» </a:t>
            </a:r>
          </a:p>
          <a:p>
            <a:r>
              <a:rPr lang="ru-RU" sz="1400" dirty="0"/>
              <a:t>(часто, при идентифицировании супервизора со специалистом «там и тогда», специалист ведёт себя как клиент</a:t>
            </a:r>
            <a:r>
              <a:rPr lang="ru-RU" dirty="0"/>
              <a:t>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6505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0533" y="13403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85485"/>
                </a:solidFill>
                <a:latin typeface="Montserrat"/>
              </a:rPr>
              <a:t>Региональное сообщество педагогов-психологов</a:t>
            </a:r>
            <a:br>
              <a:rPr lang="ru-RU" sz="2000" b="1" dirty="0">
                <a:solidFill>
                  <a:srgbClr val="085485"/>
                </a:solidFill>
                <a:latin typeface="Montserrat"/>
              </a:rPr>
            </a:br>
            <a:r>
              <a:rPr lang="ru-RU" sz="2000" b="1" dirty="0">
                <a:solidFill>
                  <a:srgbClr val="085485"/>
                </a:solidFill>
                <a:latin typeface="Montserrat"/>
              </a:rPr>
              <a:t>Краснодарского края</a:t>
            </a:r>
            <a:endParaRPr lang="ru-RU" sz="2000" b="1" i="0" dirty="0">
              <a:solidFill>
                <a:srgbClr val="085485"/>
              </a:solidFill>
              <a:effectLst/>
              <a:latin typeface="Montserrat"/>
            </a:endParaRPr>
          </a:p>
        </p:txBody>
      </p:sp>
      <p:pic>
        <p:nvPicPr>
          <p:cNvPr id="3" name="Рисунок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635" y="1595971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3F0CB1-CF27-477A-8BF5-51E282CAD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873" y="2870"/>
            <a:ext cx="10576780" cy="103971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профессионального сообщества педагогов-психологов Краснодарского края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2023 - 2024 учебный год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CF9BF05-E046-4B29-A217-C1452B31B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550426"/>
              </p:ext>
            </p:extLst>
          </p:nvPr>
        </p:nvGraphicFramePr>
        <p:xfrm>
          <a:off x="461472" y="1204957"/>
          <a:ext cx="11157279" cy="5387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659">
                  <a:extLst>
                    <a:ext uri="{9D8B030D-6E8A-4147-A177-3AD203B41FA5}">
                      <a16:colId xmlns:a16="http://schemas.microsoft.com/office/drawing/2014/main" val="3152876685"/>
                    </a:ext>
                  </a:extLst>
                </a:gridCol>
                <a:gridCol w="5306739">
                  <a:extLst>
                    <a:ext uri="{9D8B030D-6E8A-4147-A177-3AD203B41FA5}">
                      <a16:colId xmlns:a16="http://schemas.microsoft.com/office/drawing/2014/main" val="2893176865"/>
                    </a:ext>
                  </a:extLst>
                </a:gridCol>
                <a:gridCol w="2850302">
                  <a:extLst>
                    <a:ext uri="{9D8B030D-6E8A-4147-A177-3AD203B41FA5}">
                      <a16:colId xmlns:a16="http://schemas.microsoft.com/office/drawing/2014/main" val="3598842518"/>
                    </a:ext>
                  </a:extLst>
                </a:gridCol>
                <a:gridCol w="2291579">
                  <a:extLst>
                    <a:ext uri="{9D8B030D-6E8A-4147-A177-3AD203B41FA5}">
                      <a16:colId xmlns:a16="http://schemas.microsoft.com/office/drawing/2014/main" val="1247461287"/>
                    </a:ext>
                  </a:extLst>
                </a:gridCol>
              </a:tblGrid>
              <a:tr h="333009">
                <a:tc>
                  <a:txBody>
                    <a:bodyPr/>
                    <a:lstStyle/>
                    <a:p>
                      <a:pPr marL="215900" algn="l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300"/>
                        </a:spcAft>
                      </a:pPr>
                      <a:r>
                        <a:rPr lang="ru-RU" sz="1400" spc="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</a:endParaRPr>
                    </a:p>
                    <a:p>
                      <a:pPr marL="215900" algn="l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Наименование и тема мероприятия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Ответственный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Срок проведения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622768368"/>
                  </a:ext>
                </a:extLst>
              </a:tr>
              <a:tr h="1594437">
                <a:tc gridSpan="4">
                  <a:txBody>
                    <a:bodyPr/>
                    <a:lstStyle/>
                    <a:p>
                      <a:pPr marL="177800" algn="l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300"/>
                        </a:spcAft>
                      </a:pPr>
                      <a:endParaRPr lang="ru-RU" sz="1400" b="1" spc="0" dirty="0">
                        <a:effectLst/>
                      </a:endParaRPr>
                    </a:p>
                    <a:p>
                      <a:pPr marL="177800"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Мотивация участников Сообщества к продуктивному профессиональному взаимодействию по решению </a:t>
                      </a:r>
                    </a:p>
                    <a:p>
                      <a:pPr marL="177800"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актуальных проблем современного образования. </a:t>
                      </a:r>
                    </a:p>
                    <a:p>
                      <a:pPr marL="177800"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Организация формального и неформального общения на профессиональные темы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992229"/>
                  </a:ext>
                </a:extLst>
              </a:tr>
              <a:tr h="1361419">
                <a:tc>
                  <a:txBody>
                    <a:bodyPr/>
                    <a:lstStyle/>
                    <a:p>
                      <a:pPr marR="190500" algn="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400" b="1" spc="0" dirty="0">
                        <a:effectLst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Заседание президиума сообщества (подключение</a:t>
                      </a: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 совета сообщества в режиме онлайн)</a:t>
                      </a:r>
                    </a:p>
                    <a:p>
                      <a:pPr algn="l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Андрющенко С.И.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октябрь 2023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3762198572"/>
                  </a:ext>
                </a:extLst>
              </a:tr>
              <a:tr h="1670501">
                <a:tc>
                  <a:txBody>
                    <a:bodyPr/>
                    <a:lstStyle/>
                    <a:p>
                      <a:pPr marR="190500" algn="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400" b="1" spc="0" dirty="0">
                        <a:effectLst/>
                      </a:endParaRPr>
                    </a:p>
                    <a:p>
                      <a:pPr algn="ctr">
                        <a:lnSpc>
                          <a:spcPts val="139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Заседание президиума сообщества </a:t>
                      </a:r>
                    </a:p>
                    <a:p>
                      <a:pPr algn="ctr">
                        <a:lnSpc>
                          <a:spcPts val="139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(подведение итогов работы сообщества </a:t>
                      </a:r>
                    </a:p>
                    <a:p>
                      <a:pPr algn="ctr">
                        <a:lnSpc>
                          <a:spcPts val="139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на момент окончания учебного года)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Андрющенко С.И.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Декабрь 2023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Июнь 2024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813176954"/>
                  </a:ext>
                </a:extLst>
              </a:tr>
              <a:tr h="133928">
                <a:tc grid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130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0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4338F6A-8B2A-4C8E-A910-C489EB429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987451"/>
              </p:ext>
            </p:extLst>
          </p:nvPr>
        </p:nvGraphicFramePr>
        <p:xfrm>
          <a:off x="1640792" y="102550"/>
          <a:ext cx="10058401" cy="1110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8401">
                  <a:extLst>
                    <a:ext uri="{9D8B030D-6E8A-4147-A177-3AD203B41FA5}">
                      <a16:colId xmlns:a16="http://schemas.microsoft.com/office/drawing/2014/main" val="723877677"/>
                    </a:ext>
                  </a:extLst>
                </a:gridCol>
              </a:tblGrid>
              <a:tr h="1110953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effectLst/>
                        </a:rPr>
                        <a:t>Проведение образовательных, тематических,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effectLst/>
                        </a:rPr>
                        <a:t> методических мероприятий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27329695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F4B8E0B-B25D-4E5F-9FFD-39650F5BA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015646"/>
              </p:ext>
            </p:extLst>
          </p:nvPr>
        </p:nvGraphicFramePr>
        <p:xfrm>
          <a:off x="1640792" y="1213503"/>
          <a:ext cx="10058401" cy="522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319">
                  <a:extLst>
                    <a:ext uri="{9D8B030D-6E8A-4147-A177-3AD203B41FA5}">
                      <a16:colId xmlns:a16="http://schemas.microsoft.com/office/drawing/2014/main" val="1549249986"/>
                    </a:ext>
                  </a:extLst>
                </a:gridCol>
                <a:gridCol w="4781499">
                  <a:extLst>
                    <a:ext uri="{9D8B030D-6E8A-4147-A177-3AD203B41FA5}">
                      <a16:colId xmlns:a16="http://schemas.microsoft.com/office/drawing/2014/main" val="3566626273"/>
                    </a:ext>
                  </a:extLst>
                </a:gridCol>
                <a:gridCol w="2575430">
                  <a:extLst>
                    <a:ext uri="{9D8B030D-6E8A-4147-A177-3AD203B41FA5}">
                      <a16:colId xmlns:a16="http://schemas.microsoft.com/office/drawing/2014/main" val="1514267701"/>
                    </a:ext>
                  </a:extLst>
                </a:gridCol>
                <a:gridCol w="2061153">
                  <a:extLst>
                    <a:ext uri="{9D8B030D-6E8A-4147-A177-3AD203B41FA5}">
                      <a16:colId xmlns:a16="http://schemas.microsoft.com/office/drawing/2014/main" val="3023100693"/>
                    </a:ext>
                  </a:extLst>
                </a:gridCol>
              </a:tblGrid>
              <a:tr h="2862672">
                <a:tc>
                  <a:txBody>
                    <a:bodyPr/>
                    <a:lstStyle/>
                    <a:p>
                      <a:pPr marR="203200" algn="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 вебинары, 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семинары для членов Сообщества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Андрющенко С.И.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9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сообщества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600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Согласно плану работы кафедры ПП и ДО на 2023 – 2024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инициативе членов сообщества (октябрь, апрель, июнь)</a:t>
                      </a: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605925017"/>
                  </a:ext>
                </a:extLst>
              </a:tr>
              <a:tr h="2358808">
                <a:tc>
                  <a:txBody>
                    <a:bodyPr/>
                    <a:lstStyle/>
                    <a:p>
                      <a:pPr marR="203200" algn="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Проведение тренингов по профилактике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профессионального выгорания для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молодых педагогов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Андрющенко С.И.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9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сообщества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Согласно плану работы кафедры ПП и ДО на 2023 – 2024 год (март, апрель)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800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4268186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06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1D88663-92B9-4BAA-8F23-FA97F23FA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65539"/>
              </p:ext>
            </p:extLst>
          </p:nvPr>
        </p:nvGraphicFramePr>
        <p:xfrm>
          <a:off x="1199626" y="746621"/>
          <a:ext cx="10687574" cy="5469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5031">
                  <a:extLst>
                    <a:ext uri="{9D8B030D-6E8A-4147-A177-3AD203B41FA5}">
                      <a16:colId xmlns:a16="http://schemas.microsoft.com/office/drawing/2014/main" val="3622613127"/>
                    </a:ext>
                  </a:extLst>
                </a:gridCol>
                <a:gridCol w="2731221">
                  <a:extLst>
                    <a:ext uri="{9D8B030D-6E8A-4147-A177-3AD203B41FA5}">
                      <a16:colId xmlns:a16="http://schemas.microsoft.com/office/drawing/2014/main" val="1674105692"/>
                    </a:ext>
                  </a:extLst>
                </a:gridCol>
                <a:gridCol w="2195843">
                  <a:extLst>
                    <a:ext uri="{9D8B030D-6E8A-4147-A177-3AD203B41FA5}">
                      <a16:colId xmlns:a16="http://schemas.microsoft.com/office/drawing/2014/main" val="3571112670"/>
                    </a:ext>
                  </a:extLst>
                </a:gridCol>
                <a:gridCol w="675479">
                  <a:extLst>
                    <a:ext uri="{9D8B030D-6E8A-4147-A177-3AD203B41FA5}">
                      <a16:colId xmlns:a16="http://schemas.microsoft.com/office/drawing/2014/main" val="2892402706"/>
                    </a:ext>
                  </a:extLst>
                </a:gridCol>
              </a:tblGrid>
              <a:tr h="965256">
                <a:tc grid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effectLst/>
                        </a:rPr>
                        <a:t>Создание единого информационного пространства и банка материалов учебного и методического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effectLst/>
                        </a:rPr>
                        <a:t> назначения, опыта их применения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415924"/>
                  </a:ext>
                </a:extLst>
              </a:tr>
              <a:tr h="2368308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effectLst/>
                        </a:rPr>
                        <a:t>Организация профессионально-общественного обсуждения методических материалов, разработанных кафедрой ПП и ДО, практик психолого-педагогического сопровождения обучающихся</a:t>
                      </a: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800" b="1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effectLst/>
                        </a:rPr>
                        <a:t>Андрющенко С.И.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Члены сообщества</a:t>
                      </a: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effectLst/>
                        </a:rPr>
                        <a:t>В течение года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800" b="1" spc="0" dirty="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8843710"/>
                  </a:ext>
                </a:extLst>
              </a:tr>
              <a:tr h="2136058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effectLst/>
                        </a:rPr>
                        <a:t>Разработка методических рекомендаций по формированию устойчивых стереотипов здорового образа жизни среди молодежи</a:t>
                      </a:r>
                    </a:p>
                    <a:p>
                      <a:pPr algn="l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800" b="1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800" b="1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effectLst/>
                        </a:rPr>
                        <a:t>Андрющенко С.И.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effectLst/>
                        </a:rPr>
                        <a:t>В течение года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303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72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5A88A22-5504-409F-8BD9-5A703409E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415877"/>
              </p:ext>
            </p:extLst>
          </p:nvPr>
        </p:nvGraphicFramePr>
        <p:xfrm>
          <a:off x="1384419" y="256374"/>
          <a:ext cx="10415898" cy="6042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102">
                  <a:extLst>
                    <a:ext uri="{9D8B030D-6E8A-4147-A177-3AD203B41FA5}">
                      <a16:colId xmlns:a16="http://schemas.microsoft.com/office/drawing/2014/main" val="2841267216"/>
                    </a:ext>
                  </a:extLst>
                </a:gridCol>
                <a:gridCol w="2667861">
                  <a:extLst>
                    <a:ext uri="{9D8B030D-6E8A-4147-A177-3AD203B41FA5}">
                      <a16:colId xmlns:a16="http://schemas.microsoft.com/office/drawing/2014/main" val="3023180375"/>
                    </a:ext>
                  </a:extLst>
                </a:gridCol>
                <a:gridCol w="2135126">
                  <a:extLst>
                    <a:ext uri="{9D8B030D-6E8A-4147-A177-3AD203B41FA5}">
                      <a16:colId xmlns:a16="http://schemas.microsoft.com/office/drawing/2014/main" val="1595288198"/>
                    </a:ext>
                  </a:extLst>
                </a:gridCol>
                <a:gridCol w="659809">
                  <a:extLst>
                    <a:ext uri="{9D8B030D-6E8A-4147-A177-3AD203B41FA5}">
                      <a16:colId xmlns:a16="http://schemas.microsoft.com/office/drawing/2014/main" val="135633407"/>
                    </a:ext>
                  </a:extLst>
                </a:gridCol>
              </a:tblGrid>
              <a:tr h="434143">
                <a:tc grid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600" b="1" spc="0" dirty="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0" dirty="0">
                          <a:effectLst/>
                        </a:rPr>
                        <a:t>Методическая поддержка, сопровождающая профессиональное развитие педагогических работников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106670"/>
                  </a:ext>
                </a:extLst>
              </a:tr>
              <a:tr h="846384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0" dirty="0">
                          <a:effectLst/>
                        </a:rPr>
                        <a:t>Методические рекомендации по организации деятельности педагога-психолога в ОО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0">
                          <a:effectLst/>
                        </a:rPr>
                        <a:t>Андрющенко С.И.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Члены сообщества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0">
                          <a:effectLst/>
                        </a:rPr>
                        <a:t>июнь 2024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0086364"/>
                  </a:ext>
                </a:extLst>
              </a:tr>
              <a:tr h="551716">
                <a:tc grid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spc="0" dirty="0">
                          <a:effectLst/>
                        </a:rPr>
                        <a:t>Поддержка новых образовательных инициатив.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1" spc="0" dirty="0">
                          <a:effectLst/>
                        </a:rPr>
                        <a:t>Диссеминация лучшего опыта, распространение успешных педагогических практик Краснодарского края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648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</a:rPr>
                        <a:t>Краевой конкурс методических разработок в области профилактики девиантного поведения (работа участников сообщества в составе жюри)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Андрющенко С.И.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Апрель 2024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8371690"/>
                  </a:ext>
                </a:extLst>
              </a:tr>
              <a:tr h="711130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Краевой профессиональный конкурс «Педагог-психолог Кубани» (работа участников сообщества в составе жюри)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Члены сообщества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Март-апрель 2024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8745485"/>
                  </a:ext>
                </a:extLst>
              </a:tr>
              <a:tr h="1499562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Фестиваль лучших практик по психолого-педагогическому сопровождению на базе стажировочной площадки Тимашевского района</a:t>
                      </a:r>
                    </a:p>
                    <a:p>
                      <a:pPr algn="ctr">
                        <a:lnSpc>
                          <a:spcPts val="137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Члены сообщества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март 2024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3535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0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9DE2D03-CCC5-4000-9A2C-0F82D4A98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03932"/>
              </p:ext>
            </p:extLst>
          </p:nvPr>
        </p:nvGraphicFramePr>
        <p:xfrm>
          <a:off x="1199623" y="998291"/>
          <a:ext cx="10905687" cy="4648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983">
                  <a:extLst>
                    <a:ext uri="{9D8B030D-6E8A-4147-A177-3AD203B41FA5}">
                      <a16:colId xmlns:a16="http://schemas.microsoft.com/office/drawing/2014/main" val="2914000030"/>
                    </a:ext>
                  </a:extLst>
                </a:gridCol>
                <a:gridCol w="3206288">
                  <a:extLst>
                    <a:ext uri="{9D8B030D-6E8A-4147-A177-3AD203B41FA5}">
                      <a16:colId xmlns:a16="http://schemas.microsoft.com/office/drawing/2014/main" val="1512797621"/>
                    </a:ext>
                  </a:extLst>
                </a:gridCol>
                <a:gridCol w="2000959">
                  <a:extLst>
                    <a:ext uri="{9D8B030D-6E8A-4147-A177-3AD203B41FA5}">
                      <a16:colId xmlns:a16="http://schemas.microsoft.com/office/drawing/2014/main" val="1641888874"/>
                    </a:ext>
                  </a:extLst>
                </a:gridCol>
                <a:gridCol w="1020171">
                  <a:extLst>
                    <a:ext uri="{9D8B030D-6E8A-4147-A177-3AD203B41FA5}">
                      <a16:colId xmlns:a16="http://schemas.microsoft.com/office/drawing/2014/main" val="467983727"/>
                    </a:ext>
                  </a:extLst>
                </a:gridCol>
                <a:gridCol w="1963780">
                  <a:extLst>
                    <a:ext uri="{9D8B030D-6E8A-4147-A177-3AD203B41FA5}">
                      <a16:colId xmlns:a16="http://schemas.microsoft.com/office/drawing/2014/main" val="3436835891"/>
                    </a:ext>
                  </a:extLst>
                </a:gridCol>
                <a:gridCol w="2011506">
                  <a:extLst>
                    <a:ext uri="{9D8B030D-6E8A-4147-A177-3AD203B41FA5}">
                      <a16:colId xmlns:a16="http://schemas.microsoft.com/office/drawing/2014/main" val="919694373"/>
                    </a:ext>
                  </a:extLst>
                </a:gridCol>
              </a:tblGrid>
              <a:tr h="539165"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ДПП ПК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595267"/>
                  </a:ext>
                </a:extLst>
              </a:tr>
              <a:tr h="5052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</a:rPr>
                        <a:t>Наименование курсов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</a:rPr>
                        <a:t>Дата проведения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effectLst/>
                        </a:rPr>
                        <a:t>Квота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effectLst/>
                        </a:rPr>
                        <a:t>Руководитель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effectLst/>
                        </a:rPr>
                        <a:t>Категория слушателей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169221"/>
                  </a:ext>
                </a:extLst>
              </a:tr>
              <a:tr h="63365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Современные технологии воспитания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11.09.2023-21.09.2023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04.12.2023-14.12.2023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(Краснодар)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Миллер Ю.А.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Зам. директора по ВР, педагогические работники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2779126"/>
                  </a:ext>
                </a:extLst>
              </a:tr>
              <a:tr h="105721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педагогических работников по профилактике распространения идеологии экстремизма в условиях образовательной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02.10.2023-05.10.2023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(Краснодар)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Георгиева Ф.Ю.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Остапенко А.А.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педагогические работники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438601"/>
                  </a:ext>
                </a:extLst>
              </a:tr>
              <a:tr h="63257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Современные технологии воспитания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07.11.2023-17.11.2023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(Краснодар)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Миллер Ю.А.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Сущенко С.А.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Зам. директора по ВР, педагогические работники 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493219"/>
                  </a:ext>
                </a:extLst>
              </a:tr>
              <a:tr h="106215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Эффективные инструменты организации профориентационного школьного пространства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18.09.2023 - 30.09.2023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18.11.2023 - 30.11.2023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04.12.2023 - 16.12.2023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(Краснодар)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Георгиева Ф.Ю.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Тимашева Л.В.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Педагогические работники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3096087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4E03190C-7336-48BC-B9CA-846F8FD82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624" y="87841"/>
            <a:ext cx="109056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дополнительных профессиональных программ повышения квалификации 2023год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152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0">
            <a:extLst>
              <a:ext uri="{FF2B5EF4-FFF2-40B4-BE49-F238E27FC236}">
                <a16:creationId xmlns:a16="http://schemas.microsoft.com/office/drawing/2014/main" id="{A2F424DA-63C5-41D0-8E16-83BEAB874822}"/>
              </a:ext>
            </a:extLst>
          </p:cNvPr>
          <p:cNvSpPr txBox="1">
            <a:spLocks/>
          </p:cNvSpPr>
          <p:nvPr/>
        </p:nvSpPr>
        <p:spPr>
          <a:xfrm>
            <a:off x="987552" y="493776"/>
            <a:ext cx="10387584" cy="6173725"/>
          </a:xfrm>
          <a:prstGeom prst="rect">
            <a:avLst/>
          </a:prstGeom>
        </p:spPr>
        <p:txBody>
          <a:bodyPr vert="horz" lIns="35997" tIns="35997" rIns="35997" bIns="35997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599" b="1" kern="120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pPr algn="just"/>
            <a:r>
              <a:rPr lang="ru-RU" altLang="ru-RU" sz="2000" dirty="0" err="1"/>
              <a:t>Интервизия</a:t>
            </a:r>
            <a:r>
              <a:rPr lang="ru-RU" altLang="ru-RU" sz="2000" dirty="0"/>
              <a:t> (лат. </a:t>
            </a:r>
            <a:r>
              <a:rPr lang="ru-RU" altLang="ru-RU" sz="2000" dirty="0" err="1"/>
              <a:t>inter</a:t>
            </a:r>
            <a:r>
              <a:rPr lang="ru-RU" altLang="ru-RU" sz="2000" dirty="0"/>
              <a:t> — между, + </a:t>
            </a:r>
            <a:r>
              <a:rPr lang="ru-RU" altLang="ru-RU" sz="2000" dirty="0" err="1"/>
              <a:t>visio</a:t>
            </a:r>
            <a:r>
              <a:rPr lang="ru-RU" altLang="ru-RU" sz="2000" dirty="0"/>
              <a:t> — видение) – это метод групповой работы и рефлексии между равными по своему уровню и статусу специалистами.  Это обмен опытом и взаимные консультации равных по уровню и статусу коллег.</a:t>
            </a:r>
            <a:br>
              <a:rPr lang="ru-RU" altLang="ru-RU" sz="2000" dirty="0"/>
            </a:br>
            <a:b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rgbClr val="C00000"/>
                </a:solidFill>
              </a:rPr>
              <a:t>Супервизия</a:t>
            </a:r>
            <a:r>
              <a:rPr lang="ru-RU" altLang="ru-RU" sz="2000" dirty="0"/>
              <a:t>, в свою очередь, это представление своей работы более опытному специалисту и получение от  него  обратной связи  по проделанной  работе, включая обсуждение, что можно было сделать по-другому, как улучшить и т.п.  </a:t>
            </a:r>
            <a:r>
              <a:rPr lang="en-US" altLang="ru-RU" sz="2000" dirty="0"/>
              <a:t>(</a:t>
            </a:r>
            <a:r>
              <a:rPr lang="ru-RU" altLang="ru-RU" sz="2000" dirty="0"/>
              <a:t>наставничество в групповой</a:t>
            </a:r>
            <a:br>
              <a:rPr lang="ru-RU" altLang="ru-RU" sz="2000" dirty="0"/>
            </a:br>
            <a:r>
              <a:rPr lang="ru-RU" altLang="ru-RU" sz="2000" dirty="0"/>
              <a:t>форме</a:t>
            </a:r>
            <a:r>
              <a:rPr lang="en-US" altLang="ru-RU" sz="2000" dirty="0"/>
              <a:t>)</a:t>
            </a:r>
            <a:r>
              <a:rPr lang="ru-RU" altLang="ru-RU" sz="2000" dirty="0"/>
              <a:t>.</a:t>
            </a:r>
            <a:br>
              <a:rPr lang="ru-RU" altLang="ru-RU" sz="2000" dirty="0"/>
            </a:br>
            <a:br>
              <a:rPr lang="ru-RU" altLang="ru-RU" sz="2000" dirty="0"/>
            </a:br>
            <a:r>
              <a:rPr lang="ru-RU" altLang="ru-RU" sz="2000" dirty="0" err="1"/>
              <a:t>Балинтовские</a:t>
            </a:r>
            <a:r>
              <a:rPr lang="ru-RU" altLang="ru-RU" sz="2000" dirty="0"/>
              <a:t> группы - еще одна разновидность групповой тренинговой работы, направленной на повышение профессиональной компетентности участников, их личностный и профессиональный рост. Основные цели </a:t>
            </a:r>
            <a:r>
              <a:rPr lang="ru-RU" altLang="ru-RU" sz="2000" dirty="0" err="1"/>
              <a:t>балинтовской</a:t>
            </a:r>
            <a:r>
              <a:rPr lang="ru-RU" altLang="ru-RU" sz="2000" dirty="0"/>
              <a:t> группы: повышение компетентности в профессиональном межличностном общении.</a:t>
            </a:r>
            <a:br>
              <a:rPr lang="ru-RU" alt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6272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47;p5">
            <a:extLst>
              <a:ext uri="{FF2B5EF4-FFF2-40B4-BE49-F238E27FC236}">
                <a16:creationId xmlns:a16="http://schemas.microsoft.com/office/drawing/2014/main" id="{484B208A-5FCD-4149-ACD5-B0CE031B0A04}"/>
              </a:ext>
            </a:extLst>
          </p:cNvPr>
          <p:cNvSpPr txBox="1">
            <a:spLocks/>
          </p:cNvSpPr>
          <p:nvPr/>
        </p:nvSpPr>
        <p:spPr>
          <a:xfrm>
            <a:off x="1426464" y="1261872"/>
            <a:ext cx="9537192" cy="4824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74255" indent="-274255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508" indent="-274255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762" indent="-228545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017" indent="-228545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271" indent="-228545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526" indent="-182835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5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361" indent="-182835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197" indent="-182835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033" indent="-182835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1800"/>
              <a:buFont typeface="Wingdings" panose="05000000000000000000" pitchFamily="2" charset="2"/>
              <a:buChar char="v"/>
            </a:pPr>
            <a:r>
              <a:rPr lang="ru-RU" sz="3200" b="1" dirty="0">
                <a:solidFill>
                  <a:srgbClr val="C00000"/>
                </a:solidFill>
                <a:ea typeface="Arial"/>
                <a:cs typeface="Arial"/>
                <a:sym typeface="Arial"/>
              </a:rPr>
              <a:t>Супервизия</a:t>
            </a:r>
            <a:r>
              <a:rPr lang="ru-RU" sz="3200" b="1" dirty="0">
                <a:solidFill>
                  <a:srgbClr val="002060"/>
                </a:solidFill>
                <a:ea typeface="Arial"/>
                <a:cs typeface="Arial"/>
                <a:sym typeface="Arial"/>
              </a:rPr>
              <a:t> </a:t>
            </a:r>
            <a:r>
              <a:rPr lang="ru-RU" sz="3200" dirty="0">
                <a:solidFill>
                  <a:srgbClr val="002060"/>
                </a:solidFill>
                <a:ea typeface="Arial"/>
                <a:cs typeface="Arial"/>
                <a:sym typeface="Arial"/>
              </a:rPr>
              <a:t>— это один из методов теоретического и практического повышения квалификации специалистов в области психотерапии, социальной работы и др., в форме их профессионального консультирования и анализа целесообразности и качества используемых практических подходов и методов психотерапии. </a:t>
            </a:r>
            <a:endParaRPr lang="ru-RU" sz="3200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ts val="18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C00000"/>
                </a:solidFill>
                <a:ea typeface="Arial"/>
                <a:cs typeface="Arial"/>
                <a:sym typeface="Arial"/>
              </a:rPr>
              <a:t>Супервизия</a:t>
            </a:r>
            <a:r>
              <a:rPr lang="ru-RU" sz="2400" b="1" dirty="0">
                <a:solidFill>
                  <a:srgbClr val="002060"/>
                </a:solidFill>
                <a:ea typeface="Arial"/>
                <a:cs typeface="Arial"/>
                <a:sym typeface="Arial"/>
              </a:rPr>
              <a:t> — это процесс, во время которого супервизор и </a:t>
            </a:r>
            <a:r>
              <a:rPr lang="ru-RU" sz="2400" b="1" dirty="0" err="1">
                <a:solidFill>
                  <a:srgbClr val="002060"/>
                </a:solidFill>
                <a:ea typeface="Arial"/>
                <a:cs typeface="Arial"/>
                <a:sym typeface="Arial"/>
              </a:rPr>
              <a:t>супервизируемый</a:t>
            </a:r>
            <a:r>
              <a:rPr lang="ru-RU" sz="2400" b="1" dirty="0">
                <a:solidFill>
                  <a:srgbClr val="002060"/>
                </a:solidFill>
                <a:ea typeface="Arial"/>
                <a:cs typeface="Arial"/>
                <a:sym typeface="Arial"/>
              </a:rPr>
              <a:t> вместе узнают что-то новое о клиенте, друг о друге, о себе.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4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1578</Words>
  <Application>Microsoft Office PowerPoint</Application>
  <PresentationFormat>Широкоэкранный</PresentationFormat>
  <Paragraphs>202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Arial</vt:lpstr>
      <vt:lpstr>Bookman Old Style</vt:lpstr>
      <vt:lpstr>Calibri</vt:lpstr>
      <vt:lpstr>Cambria</vt:lpstr>
      <vt:lpstr>Gill Sans MT</vt:lpstr>
      <vt:lpstr>Microsoft Sans Serif</vt:lpstr>
      <vt:lpstr>Montserrat</vt:lpstr>
      <vt:lpstr>Times New Roman</vt:lpstr>
      <vt:lpstr>Verdana</vt:lpstr>
      <vt:lpstr>Wingdings</vt:lpstr>
      <vt:lpstr>Wingdings 3</vt:lpstr>
      <vt:lpstr>Начальная</vt:lpstr>
      <vt:lpstr>Презентация PowerPoint</vt:lpstr>
      <vt:lpstr>Презентация PowerPoint</vt:lpstr>
      <vt:lpstr>  План работы профессионального сообщества педагогов-психологов Краснодарского края на 2023 - 2024 учебный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Виды супервизии </vt:lpstr>
      <vt:lpstr>Презентация PowerPoint</vt:lpstr>
      <vt:lpstr>Потребность в супервизии </vt:lpstr>
      <vt:lpstr>Основные потребности работодателей в наличии супервизии для специалистов организации</vt:lpstr>
      <vt:lpstr> Полимодальность </vt:lpstr>
      <vt:lpstr>  Использование шестифокусной модели в индивидуальном супервизионном процессе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Поминчук Светлана Витальевна</dc:creator>
  <cp:lastModifiedBy>Наталья И. Мищенко</cp:lastModifiedBy>
  <cp:revision>178</cp:revision>
  <cp:lastPrinted>2019-03-06T12:56:49Z</cp:lastPrinted>
  <dcterms:created xsi:type="dcterms:W3CDTF">2019-03-04T13:24:41Z</dcterms:created>
  <dcterms:modified xsi:type="dcterms:W3CDTF">2023-08-22T14:38:21Z</dcterms:modified>
</cp:coreProperties>
</file>