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6D49E-7AAB-468E-A138-E7DC97F3209E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B875D-1317-458F-A4CC-8A8ADD97A4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60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B875D-1317-458F-A4CC-8A8ADD97A4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89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Группа ПППВ (нуждающиеся в повышенном психолого-педагогическом внимании),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2B875D-1317-458F-A4CC-8A8ADD97A47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8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3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50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15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724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83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34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57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4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8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8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40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2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6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4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71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90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CC7C6D2-DD39-4D11-9567-CEB58B23B2D6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9096C-F5E3-4F1C-A0BD-65B1A73E0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32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1D2F6-D1DE-4CAC-BE6D-3351DCCE1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b="1" dirty="0"/>
              <a:t>Оказание психолого-педагогической помощи обучающимся из числа семей ветеранов (участников) специальной военной операции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639578-E236-47C2-8BBC-E1BDF51E1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dirty="0"/>
              <a:t>МКУ РЦ «Детство»</a:t>
            </a:r>
          </a:p>
          <a:p>
            <a:pPr algn="r"/>
            <a:r>
              <a:rPr lang="ru-RU" dirty="0"/>
              <a:t>Педагог-психолог</a:t>
            </a:r>
          </a:p>
          <a:p>
            <a:pPr algn="r"/>
            <a:r>
              <a:rPr lang="ru-RU" dirty="0"/>
              <a:t>Лушникова Валерия Валерьевна</a:t>
            </a:r>
          </a:p>
        </p:txBody>
      </p:sp>
    </p:spTree>
    <p:extLst>
      <p:ext uri="{BB962C8B-B14F-4D97-AF65-F5344CB8AC3E}">
        <p14:creationId xmlns:p14="http://schemas.microsoft.com/office/powerpoint/2010/main" val="360902937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rezentacii.org/upload/cloud/19/07/156053/images/screen23.jpg">
            <a:extLst>
              <a:ext uri="{FF2B5EF4-FFF2-40B4-BE49-F238E27FC236}">
                <a16:creationId xmlns:a16="http://schemas.microsoft.com/office/drawing/2014/main" id="{8788DC75-DCF1-4E00-B511-9DD1C4971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44" y="521257"/>
            <a:ext cx="7753979" cy="581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13355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32D4B1-612E-4F36-93FF-9FBC65E8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сопровождения детей ветеранов и участников СВО, обучающихся в образовательных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30552586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F6FF36D-E54D-4878-B95F-FD4191E6B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90" y="452718"/>
            <a:ext cx="9076144" cy="1400530"/>
          </a:xfrm>
        </p:spPr>
        <p:txBody>
          <a:bodyPr/>
          <a:lstStyle/>
          <a:p>
            <a:pPr algn="ctr"/>
            <a:r>
              <a:rPr lang="ru-RU" sz="2800" dirty="0"/>
              <a:t>1. Проведение мониторинга психологического состояния детей ветеранов (участников) СВО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15AD134-9FB1-4769-AABD-61C865020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09681" cy="41954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Мониторинг психологического состояния проводить на постоянной основе</a:t>
            </a:r>
          </a:p>
          <a:p>
            <a:pPr>
              <a:lnSpc>
                <a:spcPct val="150000"/>
              </a:lnSpc>
            </a:pPr>
            <a:r>
              <a:rPr lang="ru-RU" dirty="0"/>
              <a:t>При выявлении признаков неблагоприятных состояний организовать работу с психологом и родителем, не участвующим в СВО</a:t>
            </a:r>
          </a:p>
          <a:p>
            <a:pPr>
              <a:lnSpc>
                <a:spcPct val="150000"/>
              </a:lnSpc>
            </a:pPr>
            <a:r>
              <a:rPr lang="ru-RU" dirty="0"/>
              <a:t>Работа с обучающимися, включенными в группу ПППВ</a:t>
            </a:r>
          </a:p>
          <a:p>
            <a:pPr>
              <a:lnSpc>
                <a:spcPct val="150000"/>
              </a:lnSpc>
            </a:pPr>
            <a:r>
              <a:rPr lang="ru-RU" dirty="0"/>
              <a:t>Доклад о результатах мониторинга группы ПППВ еженедельно непосредственному руководителю</a:t>
            </a:r>
          </a:p>
        </p:txBody>
      </p:sp>
    </p:spTree>
    <p:extLst>
      <p:ext uri="{BB962C8B-B14F-4D97-AF65-F5344CB8AC3E}">
        <p14:creationId xmlns:p14="http://schemas.microsoft.com/office/powerpoint/2010/main" val="51504940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5B7A28-71A7-4E9A-BE32-6AC26AE5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2. Психолого-педагогическое сопровождение детей ветеранов (участников) СВО в период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977B33-0509-4274-A2BB-754444CD4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627834"/>
            <a:ext cx="10567849" cy="4777448"/>
          </a:xfrm>
        </p:spPr>
        <p:txBody>
          <a:bodyPr>
            <a:normAutofit/>
          </a:bodyPr>
          <a:lstStyle/>
          <a:p>
            <a:r>
              <a:rPr lang="ru-RU" dirty="0"/>
              <a:t>Комплексная психологическая диагностика обучающихся; </a:t>
            </a:r>
          </a:p>
          <a:p>
            <a:r>
              <a:rPr lang="ru-RU" dirty="0"/>
              <a:t>Коррекционно-развивающая работа с обучающимися, в том числе работа по восстановлению и реабилитации;</a:t>
            </a:r>
          </a:p>
          <a:p>
            <a:r>
              <a:rPr lang="ru-RU" dirty="0"/>
              <a:t>Психологическое консультирование участников образовательных отношений;</a:t>
            </a:r>
          </a:p>
          <a:p>
            <a:r>
              <a:rPr lang="ru-RU" dirty="0"/>
              <a:t>Психологическое просвещение родителей, педагогического состава в вопросах обучения и воспитания детей, переживших травматическое событие;</a:t>
            </a:r>
          </a:p>
          <a:p>
            <a:r>
              <a:rPr lang="ru-RU" dirty="0" err="1"/>
              <a:t>Психопрофилактика</a:t>
            </a:r>
            <a:r>
              <a:rPr lang="ru-RU" dirty="0"/>
              <a:t>, в том числе в части формирования необходимого психологического климата для сохранения и/или восстановления психологического здоровья.</a:t>
            </a:r>
          </a:p>
          <a:p>
            <a:r>
              <a:rPr lang="ru-RU" dirty="0"/>
              <a:t>Психолого-педагогическое и методическое сопровождение процесса освоения образовательных программ детьми группы ПППВ.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83059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95E8B3-86FB-40EF-9826-6C2A47A8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3. Мероприятия, направленные на формирование  необходимого психологического климата в коллективе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2F3CA2-B695-423F-9700-59BC4F5D2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31229" cy="427754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Особенности организации, которые надо учитывать:</a:t>
            </a:r>
          </a:p>
          <a:p>
            <a:pPr>
              <a:lnSpc>
                <a:spcPct val="150000"/>
              </a:lnSpc>
            </a:pPr>
            <a:r>
              <a:rPr lang="ru-RU" dirty="0"/>
              <a:t>Все участники образовательных отношений могут иметь непосредственное отношение к СВО;</a:t>
            </a:r>
          </a:p>
          <a:p>
            <a:pPr>
              <a:lnSpc>
                <a:spcPct val="150000"/>
              </a:lnSpc>
            </a:pPr>
            <a:r>
              <a:rPr lang="ru-RU" dirty="0"/>
              <a:t>Обсуждение СВО и связанных тем может вызвать сильные </a:t>
            </a:r>
            <a:r>
              <a:rPr lang="ru-RU" dirty="0" err="1"/>
              <a:t>эмоц.реакции</a:t>
            </a:r>
            <a:r>
              <a:rPr lang="ru-RU" dirty="0"/>
              <a:t> (гнев, страх, тревогу и т.п.);</a:t>
            </a:r>
          </a:p>
          <a:p>
            <a:pPr>
              <a:lnSpc>
                <a:spcPct val="150000"/>
              </a:lnSpc>
            </a:pPr>
            <a:r>
              <a:rPr lang="ru-RU" dirty="0"/>
              <a:t>Активное слушание эффективнее любых слов;</a:t>
            </a:r>
          </a:p>
          <a:p>
            <a:pPr>
              <a:lnSpc>
                <a:spcPct val="150000"/>
              </a:lnSpc>
            </a:pPr>
            <a:r>
              <a:rPr lang="ru-RU" dirty="0"/>
              <a:t>Психологическое просвещение по вопросам психологии горя, конструктивного преодоления скорби, способов </a:t>
            </a:r>
            <a:r>
              <a:rPr lang="ru-RU" dirty="0" err="1"/>
              <a:t>совладания</a:t>
            </a:r>
            <a:r>
              <a:rPr lang="ru-RU" dirty="0"/>
              <a:t> и психологической самопомощи.</a:t>
            </a:r>
          </a:p>
        </p:txBody>
      </p:sp>
    </p:spTree>
    <p:extLst>
      <p:ext uri="{BB962C8B-B14F-4D97-AF65-F5344CB8AC3E}">
        <p14:creationId xmlns:p14="http://schemas.microsoft.com/office/powerpoint/2010/main" val="3383180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6FB182-C285-4D4C-8856-3AD536EA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4. Оказание экстренной психологической помощи, психологической коррекции и поддержки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D3CA1E-7D81-47BE-898A-254D45B62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Педагогу-психологу:</a:t>
            </a:r>
          </a:p>
          <a:p>
            <a:pPr>
              <a:lnSpc>
                <a:spcPct val="150000"/>
              </a:lnSpc>
            </a:pPr>
            <a:r>
              <a:rPr lang="ru-RU" dirty="0"/>
              <a:t>разработать и  применять специальные программы кризисного сопровождения детей ветеранов (участников) СВО, погибших (умерших) при исполнении обязанностей военной службы;</a:t>
            </a:r>
          </a:p>
          <a:p>
            <a:pPr>
              <a:lnSpc>
                <a:spcPct val="150000"/>
              </a:lnSpc>
            </a:pPr>
            <a:r>
              <a:rPr lang="ru-RU" dirty="0"/>
              <a:t> осуществлять коррекционную работу по переживанию горя с обучающимися, находящимися в состоянии утраты родителя, – участника СВО, в очном и дистанционном режиме.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96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051BA-DC82-4335-88FE-3D42A8AB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Техники для преодоления тревожного состояния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C08AA4-E4E2-4876-BFD2-F16E73C90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sz="2800" dirty="0"/>
              <a:t>«Контроль дыхания»</a:t>
            </a:r>
          </a:p>
          <a:p>
            <a:pPr>
              <a:lnSpc>
                <a:spcPct val="200000"/>
              </a:lnSpc>
            </a:pPr>
            <a:r>
              <a:rPr lang="ru-RU" sz="2800" dirty="0"/>
              <a:t>«5 – 4 – 3 – 2 – 1»</a:t>
            </a:r>
          </a:p>
          <a:p>
            <a:pPr>
              <a:lnSpc>
                <a:spcPct val="200000"/>
              </a:lnSpc>
            </a:pPr>
            <a:r>
              <a:rPr lang="ru-RU" sz="2800" dirty="0"/>
              <a:t>«Проговаривание собственных эмоций»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75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32A54-EED6-4F0D-8304-3471CE286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5. Организация межведомственного взаимодействия для оказания необходимой помощи и поддержки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5B62E5-3933-4288-AC75-8E9DA5E33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2052918"/>
            <a:ext cx="10979832" cy="419548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случаях отклоняющегося поведения в связи с утратой близкого человека, возможно привлекать специалистов из учреждений системы профилактики безнадзорности и правонарушений несовершеннолетних.</a:t>
            </a:r>
          </a:p>
          <a:p>
            <a:pPr>
              <a:lnSpc>
                <a:spcPct val="150000"/>
              </a:lnSpc>
            </a:pPr>
            <a:r>
              <a:rPr lang="ru-RU" dirty="0"/>
              <a:t>При подозрении на психические расстройства, связанные с воздействием травматического события, незамедлительная организация консультации обучающегося и его родителей у профильных специалистов организаций системы здравоохранения.</a:t>
            </a:r>
          </a:p>
          <a:p>
            <a:pPr>
              <a:lnSpc>
                <a:spcPct val="150000"/>
              </a:lnSpc>
            </a:pPr>
            <a:r>
              <a:rPr lang="ru-RU" dirty="0"/>
              <a:t>В случае необходимости принятия дополнительных социальных мер поддержки обучающегося рекомендуется направить для обращения в органы социальной защиты субъекта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545189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38F2E-038C-48B7-B231-EFE668C31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6. Информирование о возможности и ресурсах получения психологической помощи, психолого-педагогической поддержки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5FFF3E0-2287-4FE2-B4CC-FD00D4D40E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696507"/>
              </p:ext>
            </p:extLst>
          </p:nvPr>
        </p:nvGraphicFramePr>
        <p:xfrm>
          <a:off x="813916" y="1977515"/>
          <a:ext cx="1067134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798">
                  <a:extLst>
                    <a:ext uri="{9D8B030D-6E8A-4147-A177-3AD203B41FA5}">
                      <a16:colId xmlns:a16="http://schemas.microsoft.com/office/drawing/2014/main" val="2913200678"/>
                    </a:ext>
                  </a:extLst>
                </a:gridCol>
                <a:gridCol w="2170444">
                  <a:extLst>
                    <a:ext uri="{9D8B030D-6E8A-4147-A177-3AD203B41FA5}">
                      <a16:colId xmlns:a16="http://schemas.microsoft.com/office/drawing/2014/main" val="2313795753"/>
                    </a:ext>
                  </a:extLst>
                </a:gridCol>
                <a:gridCol w="1557495">
                  <a:extLst>
                    <a:ext uri="{9D8B030D-6E8A-4147-A177-3AD203B41FA5}">
                      <a16:colId xmlns:a16="http://schemas.microsoft.com/office/drawing/2014/main" val="95147884"/>
                    </a:ext>
                  </a:extLst>
                </a:gridCol>
                <a:gridCol w="4491611">
                  <a:extLst>
                    <a:ext uri="{9D8B030D-6E8A-4147-A177-3AD203B41FA5}">
                      <a16:colId xmlns:a16="http://schemas.microsoft.com/office/drawing/2014/main" val="3422029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Сервисы по оказанию психологической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Номер телефон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Время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Целевая аудитория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21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Горячая линия кризисной психологической помощи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(800) 600-31-14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круглосуточно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Экстренная психологическая помощь детям, подросткам, их родителям (законным представителям), а также взрослым в кризисном состоянии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279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Общероссийская горячая линия детского телефона доверия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 (800) 2000-122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круглосуточно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Психологическая помощь несовершеннолетним, а также их родителям (законным представителям) по вопросам обучения, воспитания и взаимоотношений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36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233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212</TotalTime>
  <Words>514</Words>
  <Application>Microsoft Office PowerPoint</Application>
  <PresentationFormat>Широкоэкранный</PresentationFormat>
  <Paragraphs>51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Ион</vt:lpstr>
      <vt:lpstr>Оказание психолого-педагогической помощи обучающимся из числа семей ветеранов (участников) специальной военной операции </vt:lpstr>
      <vt:lpstr>Алгоритм сопровождения детей ветеранов и участников СВО, обучающихся в образовательных организациях</vt:lpstr>
      <vt:lpstr>1. Проведение мониторинга психологического состояния детей ветеранов (участников) СВО</vt:lpstr>
      <vt:lpstr>2. Психолого-педагогическое сопровождение детей ветеранов (участников) СВО в период обучения</vt:lpstr>
      <vt:lpstr>3. Мероприятия, направленные на формирование  необходимого психологического климата в коллективе</vt:lpstr>
      <vt:lpstr>4. Оказание экстренной психологической помощи, психологической коррекции и поддержки </vt:lpstr>
      <vt:lpstr>Техники для преодоления тревожного состояния</vt:lpstr>
      <vt:lpstr>5. Организация межведомственного взаимодействия для оказания необходимой помощи и поддержки </vt:lpstr>
      <vt:lpstr>6. Информирование о возможности и ресурсах получения психологической помощи, психолого-педагогической поддержки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психолого-педагогической помощи обучающимся из числа семей ветеранов (участников) специальной военной операции </dc:title>
  <dc:creator>Татьяна Харченко</dc:creator>
  <cp:lastModifiedBy>Татьяна Харченко</cp:lastModifiedBy>
  <cp:revision>16</cp:revision>
  <dcterms:created xsi:type="dcterms:W3CDTF">2023-09-12T08:28:43Z</dcterms:created>
  <dcterms:modified xsi:type="dcterms:W3CDTF">2023-09-12T12:01:40Z</dcterms:modified>
</cp:coreProperties>
</file>