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9" r:id="rId3"/>
    <p:sldId id="260" r:id="rId4"/>
    <p:sldId id="263" r:id="rId5"/>
    <p:sldId id="265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44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8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24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5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3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4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3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5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9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0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61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694F1F-9698-45E7-81C6-28CD8EF7F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451" y="569947"/>
            <a:ext cx="5686425" cy="1947862"/>
          </a:xfrm>
        </p:spPr>
        <p:txBody>
          <a:bodyPr anchor="t">
            <a:normAutofit/>
          </a:bodyPr>
          <a:lstStyle/>
          <a:p>
            <a:r>
              <a:rPr lang="ru-RU" sz="3200" b="1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ПРОФИЛАКТИКА ДЕВИАНТНОГО ПОВЕДЕНИЯ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2ADB094-0160-45AE-91D9-016FB0FB4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5592416" y="702365"/>
            <a:ext cx="46383" cy="59635"/>
          </a:xfrm>
        </p:spPr>
        <p:txBody>
          <a:bodyPr>
            <a:normAutofit fontScale="25000" lnSpcReduction="20000"/>
          </a:bodyPr>
          <a:lstStyle/>
          <a:p>
            <a:endParaRPr lang="ru-RU" sz="2200" b="1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F155B6-ACA8-4C58-AAB6-CAFC981FF9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3796" y="0"/>
            <a:ext cx="6098204" cy="6882727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C31099-1BBD-40CE-BC60-FCE507419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1428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Рисование светлой лампочки с желтым крумплед бумаге">
            <a:extLst>
              <a:ext uri="{FF2B5EF4-FFF2-40B4-BE49-F238E27FC236}">
                <a16:creationId xmlns:a16="http://schemas.microsoft.com/office/drawing/2014/main" id="{18A0292A-9C45-5342-CF30-9FFCA4E44A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11581" r="29204" b="-1"/>
          <a:stretch/>
        </p:blipFill>
        <p:spPr>
          <a:xfrm>
            <a:off x="6096000" y="10"/>
            <a:ext cx="6083807" cy="6857989"/>
          </a:xfrm>
          <a:prstGeom prst="rect">
            <a:avLst/>
          </a:prstGeom>
        </p:spPr>
      </p:pic>
      <p:pic>
        <p:nvPicPr>
          <p:cNvPr id="1026" name="Picture 2" descr="Тамбовские специалисты добились успехов в работе с детьми группы риска | ИА  “ОнлайнТамбов.ру”">
            <a:extLst>
              <a:ext uri="{FF2B5EF4-FFF2-40B4-BE49-F238E27FC236}">
                <a16:creationId xmlns:a16="http://schemas.microsoft.com/office/drawing/2014/main" id="{D6EEDE6F-DF97-4BAD-AD1C-6F818D0C3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990" y="3180522"/>
            <a:ext cx="3370297" cy="3370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593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446DC60D-A766-40E0-BAE2-5D9EAA687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723562" cy="13062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Существующая на сегодня система мер профилактики девиантного поведения неэффективна. </a:t>
            </a:r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Причины:</a:t>
            </a:r>
            <a:endParaRPr lang="ru-RU" sz="3200" b="1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7A79A3E4-8084-46F9-B2C6-E6084134D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4" y="1974575"/>
            <a:ext cx="10518774" cy="4215088"/>
          </a:xfrm>
        </p:spPr>
        <p:txBody>
          <a:bodyPr>
            <a:noAutofit/>
          </a:bodyPr>
          <a:lstStyle/>
          <a:p>
            <a:pPr marL="228600" indent="0">
              <a:lnSpc>
                <a:spcPct val="100000"/>
              </a:lnSpc>
              <a:buNone/>
            </a:pPr>
            <a:r>
              <a:rPr lang="ru-RU" dirty="0"/>
              <a:t>•	приоритет учебных задач перед задачами воспитания в работе с детьми и подростками в образовательном учреждении;</a:t>
            </a:r>
          </a:p>
          <a:p>
            <a:pPr marL="228600" indent="0">
              <a:lnSpc>
                <a:spcPct val="100000"/>
              </a:lnSpc>
              <a:buNone/>
            </a:pPr>
            <a:r>
              <a:rPr lang="ru-RU" dirty="0"/>
              <a:t>•	низкая доступность конкретных технологий профилактической работы для практических работников образования;</a:t>
            </a:r>
          </a:p>
          <a:p>
            <a:pPr marL="228600" indent="0">
              <a:lnSpc>
                <a:spcPct val="100000"/>
              </a:lnSpc>
              <a:buNone/>
            </a:pPr>
            <a:r>
              <a:rPr lang="ru-RU" dirty="0"/>
              <a:t>•	осуществление помощи “трудным детям” преимущественно педагогами-энтузиастами;</a:t>
            </a:r>
          </a:p>
          <a:p>
            <a:pPr marL="228600" indent="0">
              <a:lnSpc>
                <a:spcPct val="100000"/>
              </a:lnSpc>
              <a:buNone/>
            </a:pPr>
            <a:r>
              <a:rPr lang="ru-RU" dirty="0"/>
              <a:t>•	бессистемность и непоследовательность в реализации мер профилактики и реабилитации.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DB5F4D7A-C523-449B-A844-DFAAC4D679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1211338" y="2552701"/>
            <a:ext cx="144049" cy="100011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420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E616D884-A2B6-44A4-BC43-AA669E0F2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Для того чтобы меры профилактики были более эффективными, необходимо создание следующих условий: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779C69D0-1609-4501-84D6-7E65475BE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09811"/>
            <a:ext cx="10561318" cy="3867151"/>
          </a:xfrm>
        </p:spPr>
        <p:txBody>
          <a:bodyPr>
            <a:normAutofit fontScale="25000" lnSpcReduction="20000"/>
          </a:bodyPr>
          <a:lstStyle/>
          <a:p>
            <a:pPr marL="228600" indent="0">
              <a:buNone/>
            </a:pPr>
            <a:r>
              <a:rPr lang="ru-RU" sz="11200" dirty="0"/>
              <a:t>•	выявление адекватности применяемых мер профилактики на основе данных социально-педагогического мониторинга;</a:t>
            </a:r>
          </a:p>
          <a:p>
            <a:pPr marL="228600" indent="0">
              <a:buNone/>
            </a:pPr>
            <a:r>
              <a:rPr lang="ru-RU" sz="11200" dirty="0"/>
              <a:t>•	научно-методическое оснащение процесса взаимодействия школы, семьи и других социальных институтов по организации работы с детьми с отклоняющимся поведением (организация межведомственного взаимодействия);</a:t>
            </a:r>
          </a:p>
          <a:p>
            <a:pPr marL="228600" indent="0">
              <a:buNone/>
            </a:pPr>
            <a:r>
              <a:rPr lang="ru-RU" sz="11200" dirty="0"/>
              <a:t>•	обучение с целью повышения уровня компетентности специалистов.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8A98DCF1-35B8-4C97-BAF8-397B6B23A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 flipH="1">
            <a:off x="11353799" y="2057399"/>
            <a:ext cx="45719" cy="4969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4683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2C36F8-35E5-4657-9DF7-1003759D0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848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Способы профилактики девиантного поведения подростков: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0228F3-DE44-4C97-BCCC-C98CCB01AD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9638" y="1529319"/>
            <a:ext cx="10235980" cy="4647644"/>
          </a:xfrm>
        </p:spPr>
        <p:txBody>
          <a:bodyPr>
            <a:noAutofit/>
          </a:bodyPr>
          <a:lstStyle/>
          <a:p>
            <a:pPr marL="228600" indent="0">
              <a:buNone/>
            </a:pPr>
            <a:r>
              <a:rPr lang="ru-RU" dirty="0"/>
              <a:t>Система профилактики девиантного поведения несовершеннолетних в современных условиях должна учитывать имеющийся положительный опыт и вместе с тем новые требования общества.</a:t>
            </a:r>
          </a:p>
          <a:p>
            <a:pPr marL="228600" indent="0">
              <a:buNone/>
            </a:pPr>
            <a:r>
              <a:rPr lang="ru-RU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и профилактика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-взаимодействующие, но не тождественные сферы; поэтому, в частности, 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нельзя ожидать от образовательных учреждений решения общевоспитательными средствами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задач, которые требуют 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специализированных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средств.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0">
              <a:buNone/>
            </a:pPr>
            <a:endParaRPr lang="ru-RU" sz="32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2A8735-599B-4950-97C9-9142412DA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 flipH="1">
            <a:off x="11353799" y="20573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847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A511C43-0179-4F8B-951E-05CF40D670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828675"/>
            <a:ext cx="10234655" cy="4830003"/>
          </a:xfrm>
        </p:spPr>
        <p:txBody>
          <a:bodyPr>
            <a:noAutofit/>
          </a:bodyPr>
          <a:lstStyle/>
          <a:p>
            <a:pPr marL="228600" indent="0" algn="ctr">
              <a:buNone/>
            </a:pPr>
            <a:r>
              <a:rPr lang="ru-RU" sz="3600" b="1" dirty="0"/>
              <a:t>Ранняя профилактика </a:t>
            </a:r>
            <a:r>
              <a:rPr lang="ru-RU" sz="3600" dirty="0"/>
              <a:t>осуществляется и с помощью некоторых запретительных и ограничительных мер (например, маркировка на изданиях СМИ, запрет продажи алкогольных напитков детям и подросткам), а также с помощью правовой и педагогической пропаганды.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91A410-2D98-49F9-8F0E-C56F2D8D0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 flipH="1">
            <a:off x="11353799" y="828675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661782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LightSeedRightStep">
      <a:dk1>
        <a:srgbClr val="000000"/>
      </a:dk1>
      <a:lt1>
        <a:srgbClr val="FFFFFF"/>
      </a:lt1>
      <a:dk2>
        <a:srgbClr val="3C3522"/>
      </a:dk2>
      <a:lt2>
        <a:srgbClr val="E2E5E8"/>
      </a:lt2>
      <a:accent1>
        <a:srgbClr val="E98A3E"/>
      </a:accent1>
      <a:accent2>
        <a:srgbClr val="B2A13B"/>
      </a:accent2>
      <a:accent3>
        <a:srgbClr val="92AD4E"/>
      </a:accent3>
      <a:accent4>
        <a:srgbClr val="5FB738"/>
      </a:accent4>
      <a:accent5>
        <a:srgbClr val="2EBA3D"/>
      </a:accent5>
      <a:accent6>
        <a:srgbClr val="32B778"/>
      </a:accent6>
      <a:hlink>
        <a:srgbClr val="5C85A7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226</Words>
  <Application>Microsoft Office PowerPoint</Application>
  <PresentationFormat>Широкоэкранный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Avenir Next LT Pro</vt:lpstr>
      <vt:lpstr>Calibri</vt:lpstr>
      <vt:lpstr>Sabon Next LT</vt:lpstr>
      <vt:lpstr>Times New Roman</vt:lpstr>
      <vt:lpstr>Wingdings</vt:lpstr>
      <vt:lpstr>LuminousVTI</vt:lpstr>
      <vt:lpstr>ПРОФИЛАКТИКА ДЕВИАНТНОГО ПОВЕДЕНИЯ</vt:lpstr>
      <vt:lpstr>Существующая на сегодня система мер профилактики девиантного поведения неэффективна. Причины:</vt:lpstr>
      <vt:lpstr>Для того чтобы меры профилактики были более эффективными, необходимо создание следующих условий:</vt:lpstr>
      <vt:lpstr>Способы профилактики девиантного поведения подростков: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ПСИХОЛОГО-ПЕДАГОГИЧЕСКОЙ  РАБОТЫ С ДЕТЬМИ И ПОДРОСТКАМИ ГРУППЫ РИСКА</dc:title>
  <dc:creator>Ольга Блинова</dc:creator>
  <cp:lastModifiedBy>Иван Рогов</cp:lastModifiedBy>
  <cp:revision>9</cp:revision>
  <dcterms:created xsi:type="dcterms:W3CDTF">2022-04-11T13:17:00Z</dcterms:created>
  <dcterms:modified xsi:type="dcterms:W3CDTF">2023-08-24T07:28:49Z</dcterms:modified>
</cp:coreProperties>
</file>